
<file path=[Content_Types].xml><?xml version="1.0" encoding="utf-8"?>
<Types xmlns="http://schemas.openxmlformats.org/package/2006/content-types">
  <Default Extension="bin" ContentType="image/unknown"/>
  <Default Extension="png" ContentType="image/png"/>
  <Default Extension="jpeg" ContentType="image/jpeg"/>
  <Default Extension="rels" ContentType="application/vnd.openxmlformats-package.relationships+xml"/>
  <Default Extension="xml" ContentType="application/xml"/>
  <Default Extension="txt" ContentType="application/tx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60" r:id="rId2"/>
    <p:sldId id="258" r:id="rId3"/>
    <p:sldId id="264" r:id="rId4"/>
    <p:sldId id="259" r:id="rId5"/>
    <p:sldId id="263" r:id="rId6"/>
    <p:sldId id="262" r:id="rId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A9E35B-CE18-455C-B1A8-5BCAD089BE02}" v="129" dt="2022-05-11T12:38:24.587"/>
    <p1510:client id="{B5BEA014-D29D-CDAB-F2E5-0F696EEEBEBF}" v="53" dt="2022-05-11T12:17:52.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Masela" userId="38b29d2a-5cea-4237-8208-8809120ba49d" providerId="ADAL" clId="{ABA9E35B-CE18-455C-B1A8-5BCAD089BE02}"/>
    <pc:docChg chg="custSel modSld">
      <pc:chgData name="Eric Masela" userId="38b29d2a-5cea-4237-8208-8809120ba49d" providerId="ADAL" clId="{ABA9E35B-CE18-455C-B1A8-5BCAD089BE02}" dt="2022-05-11T12:38:24.588" v="127" actId="20577"/>
      <pc:docMkLst>
        <pc:docMk/>
      </pc:docMkLst>
      <pc:sldChg chg="modSp mod">
        <pc:chgData name="Eric Masela" userId="38b29d2a-5cea-4237-8208-8809120ba49d" providerId="ADAL" clId="{ABA9E35B-CE18-455C-B1A8-5BCAD089BE02}" dt="2022-05-11T12:29:08.028" v="0" actId="1076"/>
        <pc:sldMkLst>
          <pc:docMk/>
          <pc:sldMk cId="1137009228" sldId="258"/>
        </pc:sldMkLst>
        <pc:picChg chg="mod">
          <ac:chgData name="Eric Masela" userId="38b29d2a-5cea-4237-8208-8809120ba49d" providerId="ADAL" clId="{ABA9E35B-CE18-455C-B1A8-5BCAD089BE02}" dt="2022-05-11T12:29:08.028" v="0" actId="1076"/>
          <ac:picMkLst>
            <pc:docMk/>
            <pc:sldMk cId="1137009228" sldId="258"/>
            <ac:picMk id="3" creationId="{3F9A3B32-FB9A-2ADC-56B6-78CFC547EBBA}"/>
          </ac:picMkLst>
        </pc:picChg>
      </pc:sldChg>
      <pc:sldChg chg="modSp mod">
        <pc:chgData name="Eric Masela" userId="38b29d2a-5cea-4237-8208-8809120ba49d" providerId="ADAL" clId="{ABA9E35B-CE18-455C-B1A8-5BCAD089BE02}" dt="2022-05-11T12:36:52.404" v="126" actId="313"/>
        <pc:sldMkLst>
          <pc:docMk/>
          <pc:sldMk cId="1892825688" sldId="259"/>
        </pc:sldMkLst>
        <pc:spChg chg="mod">
          <ac:chgData name="Eric Masela" userId="38b29d2a-5cea-4237-8208-8809120ba49d" providerId="ADAL" clId="{ABA9E35B-CE18-455C-B1A8-5BCAD089BE02}" dt="2022-05-11T12:36:52.404" v="126" actId="313"/>
          <ac:spMkLst>
            <pc:docMk/>
            <pc:sldMk cId="1892825688" sldId="259"/>
            <ac:spMk id="5" creationId="{00000000-0000-0000-0000-000000000000}"/>
          </ac:spMkLst>
        </pc:spChg>
      </pc:sldChg>
      <pc:sldChg chg="modSp mod">
        <pc:chgData name="Eric Masela" userId="38b29d2a-5cea-4237-8208-8809120ba49d" providerId="ADAL" clId="{ABA9E35B-CE18-455C-B1A8-5BCAD089BE02}" dt="2022-05-11T12:38:24.588" v="127" actId="20577"/>
        <pc:sldMkLst>
          <pc:docMk/>
          <pc:sldMk cId="314968045" sldId="260"/>
        </pc:sldMkLst>
        <pc:spChg chg="mod">
          <ac:chgData name="Eric Masela" userId="38b29d2a-5cea-4237-8208-8809120ba49d" providerId="ADAL" clId="{ABA9E35B-CE18-455C-B1A8-5BCAD089BE02}" dt="2022-05-11T12:38:24.588" v="127" actId="20577"/>
          <ac:spMkLst>
            <pc:docMk/>
            <pc:sldMk cId="314968045" sldId="260"/>
            <ac:spMk id="4" creationId="{00000000-0000-0000-0000-000000000000}"/>
          </ac:spMkLst>
        </pc:spChg>
      </pc:sldChg>
      <pc:sldChg chg="delSp modSp mod">
        <pc:chgData name="Eric Masela" userId="38b29d2a-5cea-4237-8208-8809120ba49d" providerId="ADAL" clId="{ABA9E35B-CE18-455C-B1A8-5BCAD089BE02}" dt="2022-05-11T12:36:42.863" v="125" actId="5793"/>
        <pc:sldMkLst>
          <pc:docMk/>
          <pc:sldMk cId="838193512" sldId="264"/>
        </pc:sldMkLst>
        <pc:spChg chg="mod">
          <ac:chgData name="Eric Masela" userId="38b29d2a-5cea-4237-8208-8809120ba49d" providerId="ADAL" clId="{ABA9E35B-CE18-455C-B1A8-5BCAD089BE02}" dt="2022-05-11T12:36:37.149" v="124" actId="5793"/>
          <ac:spMkLst>
            <pc:docMk/>
            <pc:sldMk cId="838193512" sldId="264"/>
            <ac:spMk id="2" creationId="{C3ACE8B4-FECC-0905-B4A7-156B45339D12}"/>
          </ac:spMkLst>
        </pc:spChg>
        <pc:spChg chg="mod">
          <ac:chgData name="Eric Masela" userId="38b29d2a-5cea-4237-8208-8809120ba49d" providerId="ADAL" clId="{ABA9E35B-CE18-455C-B1A8-5BCAD089BE02}" dt="2022-05-11T12:36:42.863" v="125" actId="5793"/>
          <ac:spMkLst>
            <pc:docMk/>
            <pc:sldMk cId="838193512" sldId="264"/>
            <ac:spMk id="4" creationId="{A71CBEE9-28EB-0F47-4F90-689C5ACF5FE4}"/>
          </ac:spMkLst>
        </pc:spChg>
        <pc:spChg chg="del mod">
          <ac:chgData name="Eric Masela" userId="38b29d2a-5cea-4237-8208-8809120ba49d" providerId="ADAL" clId="{ABA9E35B-CE18-455C-B1A8-5BCAD089BE02}" dt="2022-05-11T12:34:37.209" v="55" actId="478"/>
          <ac:spMkLst>
            <pc:docMk/>
            <pc:sldMk cId="838193512" sldId="264"/>
            <ac:spMk id="20" creationId="{24071D9E-4F4E-ED2B-2623-5065C7E014A6}"/>
          </ac:spMkLst>
        </pc:spChg>
      </pc:sldChg>
    </pc:docChg>
  </pc:docChgLst>
  <pc:docChgLst>
    <pc:chgData name="Patrick van den Berg" userId="S::p.vandenberg@rsdkrh.nl::921e8c46-1a29-400f-b8f1-5c282a3921ff" providerId="AD" clId="Web-{B5BEA014-D29D-CDAB-F2E5-0F696EEEBEBF}"/>
    <pc:docChg chg="addSld modSld">
      <pc:chgData name="Patrick van den Berg" userId="S::p.vandenberg@rsdkrh.nl::921e8c46-1a29-400f-b8f1-5c282a3921ff" providerId="AD" clId="Web-{B5BEA014-D29D-CDAB-F2E5-0F696EEEBEBF}" dt="2022-05-11T12:17:52.980" v="65" actId="14100"/>
      <pc:docMkLst>
        <pc:docMk/>
      </pc:docMkLst>
      <pc:sldChg chg="addSp modSp">
        <pc:chgData name="Patrick van den Berg" userId="S::p.vandenberg@rsdkrh.nl::921e8c46-1a29-400f-b8f1-5c282a3921ff" providerId="AD" clId="Web-{B5BEA014-D29D-CDAB-F2E5-0F696EEEBEBF}" dt="2022-05-11T12:17:52.980" v="65" actId="14100"/>
        <pc:sldMkLst>
          <pc:docMk/>
          <pc:sldMk cId="1137009228" sldId="258"/>
        </pc:sldMkLst>
        <pc:spChg chg="mod">
          <ac:chgData name="Patrick van den Berg" userId="S::p.vandenberg@rsdkrh.nl::921e8c46-1a29-400f-b8f1-5c282a3921ff" providerId="AD" clId="Web-{B5BEA014-D29D-CDAB-F2E5-0F696EEEBEBF}" dt="2022-05-11T12:17:29.182" v="61" actId="20577"/>
          <ac:spMkLst>
            <pc:docMk/>
            <pc:sldMk cId="1137009228" sldId="258"/>
            <ac:spMk id="7" creationId="{00000000-0000-0000-0000-000000000000}"/>
          </ac:spMkLst>
        </pc:spChg>
        <pc:picChg chg="add mod">
          <ac:chgData name="Patrick van den Berg" userId="S::p.vandenberg@rsdkrh.nl::921e8c46-1a29-400f-b8f1-5c282a3921ff" providerId="AD" clId="Web-{B5BEA014-D29D-CDAB-F2E5-0F696EEEBEBF}" dt="2022-05-11T12:17:52.980" v="65" actId="14100"/>
          <ac:picMkLst>
            <pc:docMk/>
            <pc:sldMk cId="1137009228" sldId="258"/>
            <ac:picMk id="3" creationId="{3F9A3B32-FB9A-2ADC-56B6-78CFC547EBBA}"/>
          </ac:picMkLst>
        </pc:picChg>
      </pc:sldChg>
      <pc:sldChg chg="addSp delSp modSp new mod modClrScheme chgLayout">
        <pc:chgData name="Patrick van den Berg" userId="S::p.vandenberg@rsdkrh.nl::921e8c46-1a29-400f-b8f1-5c282a3921ff" providerId="AD" clId="Web-{B5BEA014-D29D-CDAB-F2E5-0F696EEEBEBF}" dt="2022-05-11T12:17:04.277" v="45"/>
        <pc:sldMkLst>
          <pc:docMk/>
          <pc:sldMk cId="838193512" sldId="264"/>
        </pc:sldMkLst>
        <pc:spChg chg="mod">
          <ac:chgData name="Patrick van den Berg" userId="S::p.vandenberg@rsdkrh.nl::921e8c46-1a29-400f-b8f1-5c282a3921ff" providerId="AD" clId="Web-{B5BEA014-D29D-CDAB-F2E5-0F696EEEBEBF}" dt="2022-05-11T12:16:45.416" v="41"/>
          <ac:spMkLst>
            <pc:docMk/>
            <pc:sldMk cId="838193512" sldId="264"/>
            <ac:spMk id="2" creationId="{C3ACE8B4-FECC-0905-B4A7-156B45339D12}"/>
          </ac:spMkLst>
        </pc:spChg>
        <pc:spChg chg="add del">
          <ac:chgData name="Patrick van den Berg" userId="S::p.vandenberg@rsdkrh.nl::921e8c46-1a29-400f-b8f1-5c282a3921ff" providerId="AD" clId="Web-{B5BEA014-D29D-CDAB-F2E5-0F696EEEBEBF}" dt="2022-05-11T12:16:45.416" v="41"/>
          <ac:spMkLst>
            <pc:docMk/>
            <pc:sldMk cId="838193512" sldId="264"/>
            <ac:spMk id="3" creationId="{76C54205-7B1C-7C49-9846-079CA97D979A}"/>
          </ac:spMkLst>
        </pc:spChg>
        <pc:spChg chg="add mod">
          <ac:chgData name="Patrick van den Berg" userId="S::p.vandenberg@rsdkrh.nl::921e8c46-1a29-400f-b8f1-5c282a3921ff" providerId="AD" clId="Web-{B5BEA014-D29D-CDAB-F2E5-0F696EEEBEBF}" dt="2022-05-11T12:16:45.416" v="41"/>
          <ac:spMkLst>
            <pc:docMk/>
            <pc:sldMk cId="838193512" sldId="264"/>
            <ac:spMk id="4" creationId="{A71CBEE9-28EB-0F47-4F90-689C5ACF5FE4}"/>
          </ac:spMkLst>
        </pc:spChg>
        <pc:spChg chg="add del mod">
          <ac:chgData name="Patrick van den Berg" userId="S::p.vandenberg@rsdkrh.nl::921e8c46-1a29-400f-b8f1-5c282a3921ff" providerId="AD" clId="Web-{B5BEA014-D29D-CDAB-F2E5-0F696EEEBEBF}" dt="2022-05-11T12:16:57.119" v="43"/>
          <ac:spMkLst>
            <pc:docMk/>
            <pc:sldMk cId="838193512" sldId="264"/>
            <ac:spMk id="9" creationId="{56660011-7DFE-63A6-8783-CB986061AB00}"/>
          </ac:spMkLst>
        </pc:spChg>
        <pc:spChg chg="add mod">
          <ac:chgData name="Patrick van den Berg" userId="S::p.vandenberg@rsdkrh.nl::921e8c46-1a29-400f-b8f1-5c282a3921ff" providerId="AD" clId="Web-{B5BEA014-D29D-CDAB-F2E5-0F696EEEBEBF}" dt="2022-05-11T12:17:04.277" v="45"/>
          <ac:spMkLst>
            <pc:docMk/>
            <pc:sldMk cId="838193512" sldId="264"/>
            <ac:spMk id="20" creationId="{24071D9E-4F4E-ED2B-2623-5065C7E014A6}"/>
          </ac:spMkLst>
        </pc:spChg>
        <pc:graphicFrameChg chg="add del mod ord modGraphic">
          <ac:chgData name="Patrick van den Berg" userId="S::p.vandenberg@rsdkrh.nl::921e8c46-1a29-400f-b8f1-5c282a3921ff" providerId="AD" clId="Web-{B5BEA014-D29D-CDAB-F2E5-0F696EEEBEBF}" dt="2022-05-11T12:17:04.277" v="45"/>
          <ac:graphicFrameMkLst>
            <pc:docMk/>
            <pc:sldMk cId="838193512" sldId="264"/>
            <ac:graphicFrameMk id="5" creationId="{7F75D4F6-F3C8-FEEC-3E0F-091B565227E2}"/>
          </ac:graphicFrameMkLst>
        </pc:graphicFrameChg>
      </pc:sldChg>
    </pc:docChg>
  </pc:docChgLst>
</pc:chgInfo>
</file>

<file path=ppt/media/image5.txt>Sprint 


(Opmerking in notitie kuikje
3-5-2022 10:49:02
Daarnaast kan Werkgeversdienstverlening beter aansluiten op de behoeften van de doelgroep.)
(Opmerking in notitie kuikje
3-5-2022 10:52:15
Met het organiseren van drie Sprints per jaar, willen we met name intern laten zien wat het WSP allemaal doet.
)
(Opmerking in notitie kuikje
3-5-2022 10:52:45
Sprint)
(Opmerking in notitie kuikje
3-5-2022 10:53:00
Sprint)
(Opmerking in notitie kuikje
3-5-2022 10:53:16
Sprint)
(Opmerking in notitie kuikje
3-5-2022 10:53:37
Sprints)
(Opmerking in notitie kuikje
3-5-2022 10:54:12
Sprint)
Waarom een Sprint? 
Binnen de RSD lopen er veel 
projecten en trajecten om onze 
klanten te helpen met hun 
re-integratie. Een Sprint helpt 
klantregisseurs het juiste project aan 
de juiste klant te koppelen. En de 
Werkgeversdienstverlening kan beter 
aansluiten op de behoeften van onze 
doelgroep. 
Doel 
Met het organiseren van drie 
sprints dit jaar, willen we 
bereiken dat het met name intern 
duidelijk(er) wordt wat het lokale 
WSP allemaal doet. Daarnaast zal 
het klantregisseurs helpen om 
beter de focus te bewaren om het 
juiste project aan de juiste klant 
te koppelen. 
Wat is een Sprint? 
Duur van de sprint: 8 weken. 
WSP en regisseurs trekken gezamenlijk op 
met een gezamenlijk doel. 
Bijvoorbeeld: 
klanten verbinden aan de juiste vacature 
inzetten van activiteiten/ 
vrijwilligerswerk/ vitaliteit. 
Door middel van Sprints kunnen 
we sneller relevante projecten/ 
activiteiten inzetten voor onze 
klanten. 
Op welke wijze wordt 
een Sprint ingevuld? 
De sprint bestaat uit 8 weken. 
Deze zijn ingedeeld in de 
volgende onderdelen: 
Start sprint: 
Voorlichting aan regisseurs 
over onderwerp van de Sprint. 
Potenti&#235;le klanten geschikt voor de Sprint 
worden gegenereerd uit Competensys; 
aanleveren aan regisseurs door het WSP 
Regisseurs gaan aan de slag met lijst 
(spreken/motiveren/bepalen geschiktheid 
etc.). 
Uiteindelijke geschikte kandidaten 
uitnodigen op locatie van de 
desbetreffende sprint. 
Intakes-/sollicitaties-
/startdatum bepalen. 
Resultaat + evaluatie 
2 
4 
3 
Voordelen sprints 
Er zijn veel projecten/werkgevers/mogelijkheden, zelf vanuit 
data en expertise kiezen voor een sprint vergroot succes. 
Focus op &#233;&#233;n project , draagt bij in zichtbaarheid van project 
/communicatiekracht. 
Klantregisseurs hebben voldoende tijd om de klant te 
informeren/selecteren/voor te bereiden. 
Voorwaarden zijn aan begin duidelijk. 
Snel in kunnen springen op ontwikkelingen 
1 
2 
3 
4 
5 
6 
1 
START 
Duur: 8 weken 

6 
Proces 


Startbijeenkomst;Project geeft 
introductie, alle voorwaarden zijn helder. 
Projectleiders cre&#235;ren pool in 
Competensys met potenti&#235;le klanten. 
Klantregisseurs gaan door de Pool en 
verwijderen niet geschikte kandidaten en 
voegen wel geschikte kandidaten toe. 
Klanten krijgen informatie over project 
(voorlichting/brief/werkbezoek). 
Klantregisseurs ondersteunen de klant 
tijdens de sprint om zo goed mogelijk 
resultaat te behalen. 
Kennismaking/toelating/sollicitatie van 
de klanten. 
(Opmerking in notitie kuikje
3-5-2022 10:54:52
Sprint)
Korte analyse van afgewezen klanten, 
wellicht aanpassen diagnose. 
Afsluiting sprint 
5 

Klantregisseurs ondersteunen de klant tijdens de sprint 
om zo goed mogelijk resultaat te behalen. 
Kennismaking/toelating/sollicitatie van de klanten. 
Korte analyse van afgewezen klanten, wellicht 
aanpassen diagnose. 
Afsluiting sprint 
Start Sprint Waarom een Sprint?
Binnen de RSD lopen er veel projecten en trajecten 
om onze klanten te helpen met hun re-integratie. 
Voor de klantregisseurs kan het lastig zijn om het 
overzicht te bewaren om het juiste project aan 
de juiste klant te koppelen. Hoe kunnen we de 
Werkgeversdienstverlening beter laten aansluiten 
op de behoeften van onze doelgroep? Een sprint kan 
hierbij helpen! Wat is een Sprint?
Een sprint is een periode van acht weken waarin WSP en 
regisseurs gezamenlijk optrekken om een gezamenlijk 
doel te verwezenlijken. Dit kan zijn om klanten toe te 
leiden naar een vacature, maar denk ook aan inzetten 
van activiteiten/ vrijwilligerswerk/ vitaliteit. Kortom: het 
doel van de sprint wordt in overleg bepaald. Door middel 
van Sprints kunnen we sneller relevante projecten/ 
activiteiten inzetten voor onze klanten. Door gefocust 
hiermee aan de slag te gaan behalen we winst in 
meerdere opzichten; zowel in de begeleiding/bemiddeling 
van de klant alsmede ook in het succesvol inzetten 
hiervan (vraag en aanbod sluiten zo beter op elkaar aan). 
1 
2 
5 
6 
4 
Voordelen sprintsEr zijn veel projecten/werkgevers/mogelijkheden, zelf vanuit data en expertise 
kiezen voor een sprint vergroot succes. 
Focus op &#233;&#233;n project , draagt bij in zichtbaarheid van project / 
communicatiekracht. 
Klantregisseurs hebben voldoende tijd om de klant te informeren/selecteren/ 
voor te bereiden. 
Voorwaarden zijn aan begin duidelijk. 
Snel in kunnen springen op ontwikkelingen 
Voorlichting aan 
regisseurs over 
onderwerp van de 
Sprint. 
Geschikte kandidaten 
Voorlichting aan regisseurs 
over Uiteindelijke geschikte 
kandidaten uitnodigen op locatie 
van de desbetreffende sprint. 
Potenti&#235;le klanten 
geschikt voor de 
Sprint worden 
gegenereerd uit 
Competensys; 
aanleveren aan regisseurs 
door het WSP 
Intakes-/ 
sollicitaties-/ 
startdatum 
bepalen. 
Regisseurs 
Regisseurs gaan 
aan de slag met 
lijst (spreken/ 
motiveren/bepalen 
geschiktheid etc.). 
Resultaat + 
evaluatie 
Op welke 
wijze wordt 
een Sprint 
ingevuld? 
Doel 
Met het organiseren van drie sprints dit 
jaar, willen we bereiken dat het met name 
intern duidelijk(er) wordt wat het lokale 
WSP allemaal doet. Daarnaast zal het 
klantregisseurs helpen om beter de focus te 
bewaren om het juiste project aan de juiste 
klant te koppelen. 
3 
8 weken 
Klantregisseurs ondersteunen de klant tijdens de sprint 
om zo goed mogelijk resultaat te behalen. 
Kennismaking/toelating/sollicitatie van de klanten. 
Korte analyse van afgewezen klanten, wellicht 
aanpassen diagnose. 
Afsluiting sprint 
Start Sprint Waarom een Sprint?
Binnen de RSD lopen er veel projecten en trajecten 
om onze klanten te helpen met hun re-integratie. 
Voor de klantregisseurs kan het lastig zijn om het 
overzicht te bewaren om het juiste project aan 
de juiste klant te koppelen. Hoe kunnen we de 
Werkgeversdienstverlening beter laten aansluiten 
op de behoeften van onze doelgroep? Een sprint kan 
hierbij helpen! Wat is een Sprint?
Een sprint is een periode van acht weken waarin WSP en 
regisseurs gezamenlijk optrekken om een gezamenlijk 
doel te verwezenlijken. Dit kan zijn om klanten toe te 
leiden naar een vacature, maar denk ook aan inzetten 
van activiteiten/ vrijwilligerswerk/ vitaliteit. Kortom: het 
doel van de sprint wordt in overleg bepaald. Door middel 
van Sprints kunnen we sneller relevante projecten/ 
activiteiten inzetten voor onze klanten. Door gefocust 
hiermee aan de slag te gaan behalen we winst in 
meerdere opzichten; zowel in de begeleiding/bemiddeling 
van de klant alsmede ook in het succesvol inzetten 
hiervan (vraag en aanbod sluiten zo beter op elkaar aan). 
1 
2 
5 
6 
4 
Voordelen sprintsEr zijn veel projecten/werkgevers/mogelijkheden, zelf vanuit data en expertise 
kiezen voor een sprint vergroot succes. 
Focus op &#233;&#233;n project , draagt bij in zichtbaarheid van project / 
communicatiekracht. 
Klantregisseurs hebben voldoende tijd om de klant te informeren/selecteren/ 
voor te bereiden. 
Voorwaarden zijn aan begin duidelijk. 
Snel in kunnen springen op ontwikkelingen 
Voorlichting aan 
regisseurs over 
onderwerp van de 
Sprint. 
Geschikte kandidaten 
Voorlichting aan regisseurs 
over Uiteindelijke geschikte 
kandidaten uitnodigen op locatie 
van de desbetreffende sprint. 
Potenti&#235;le klanten 
geschikt voor de 
Sprint worden 
gegenereerd uit 
Competensys; 
aanleveren aan regisseurs 
door het WSP 
Intakes-/ 
sollicitaties-/ 
startdatum 
bepalen. 
Regisseurs 
Regisseurs gaan 
aan de slag met 
lijst (spreken/ 
motiveren/bepalen 
geschiktheid etc.). 
Resultaat + 
evaluatie 
Op welke 
wijze wordt 
een Sprint 
ingevuld? 
Doel 
Met het organiseren van drie sprints dit 
jaar, willen we bereiken dat het met name 
intern duidelijk(er) wordt wat het lokale 
WSP allemaal doet. Daarnaast zal het 
klantregisseurs helpen om beter de focus te 
bewaren om het juiste project aan de juiste 
klant te koppelen. 
3 
8 weken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94C95-2FBE-E347-B3F7-667779154E29}" type="datetimeFigureOut">
              <a:rPr lang="nl-NL" smtClean="0"/>
              <a:t>11-5-2022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FB017-2753-814C-B88D-5FB853222365}" type="slidenum">
              <a:rPr lang="nl-NL" smtClean="0"/>
              <a:t>‹#›</a:t>
            </a:fld>
            <a:endParaRPr lang="nl-NL"/>
          </a:p>
        </p:txBody>
      </p:sp>
    </p:spTree>
    <p:extLst>
      <p:ext uri="{BB962C8B-B14F-4D97-AF65-F5344CB8AC3E}">
        <p14:creationId xmlns:p14="http://schemas.microsoft.com/office/powerpoint/2010/main" val="1634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D0FB017-2753-814C-B88D-5FB853222365}" type="slidenum">
              <a:rPr lang="nl-NL" smtClean="0"/>
              <a:t>2</a:t>
            </a:fld>
            <a:endParaRPr lang="nl-NL"/>
          </a:p>
        </p:txBody>
      </p:sp>
    </p:spTree>
    <p:extLst>
      <p:ext uri="{BB962C8B-B14F-4D97-AF65-F5344CB8AC3E}">
        <p14:creationId xmlns:p14="http://schemas.microsoft.com/office/powerpoint/2010/main" val="1948874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de stijl te bewerken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8F959171-EBD2-4CC5-AC57-4605A57E81E8}" type="datetimeFigureOut">
              <a:rPr lang="nl-NL" smtClean="0"/>
              <a:t>11-5-2022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1165653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F959171-EBD2-4CC5-AC57-4605A57E81E8}" type="datetimeFigureOut">
              <a:rPr lang="nl-NL" smtClean="0"/>
              <a:t>11-5-2022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3287190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F959171-EBD2-4CC5-AC57-4605A57E81E8}" type="datetimeFigureOut">
              <a:rPr lang="nl-NL" smtClean="0"/>
              <a:t>11-5-2022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62360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F959171-EBD2-4CC5-AC57-4605A57E81E8}" type="datetimeFigureOut">
              <a:rPr lang="nl-NL" smtClean="0"/>
              <a:t>11-5-2022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254999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de stijl te bewerken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F959171-EBD2-4CC5-AC57-4605A57E81E8}" type="datetimeFigureOut">
              <a:rPr lang="nl-NL" smtClean="0"/>
              <a:t>11-5-2022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414134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8F959171-EBD2-4CC5-AC57-4605A57E81E8}" type="datetimeFigureOut">
              <a:rPr lang="nl-NL" smtClean="0"/>
              <a:t>11-5-2022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216336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de stijl te bewerken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8F959171-EBD2-4CC5-AC57-4605A57E81E8}" type="datetimeFigureOut">
              <a:rPr lang="nl-NL" smtClean="0"/>
              <a:t>11-5-2022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2547443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8F959171-EBD2-4CC5-AC57-4605A57E81E8}" type="datetimeFigureOut">
              <a:rPr lang="nl-NL" smtClean="0"/>
              <a:t>11-5-2022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185625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59171-EBD2-4CC5-AC57-4605A57E81E8}" type="datetimeFigureOut">
              <a:rPr lang="nl-NL" smtClean="0"/>
              <a:t>11-5-2022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238872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F959171-EBD2-4CC5-AC57-4605A57E81E8}" type="datetimeFigureOut">
              <a:rPr lang="nl-NL" smtClean="0"/>
              <a:t>11-5-2022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286370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de stijl te bewerken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8F959171-EBD2-4CC5-AC57-4605A57E81E8}" type="datetimeFigureOut">
              <a:rPr lang="nl-NL" smtClean="0"/>
              <a:t>11-5-2022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493C52F-90A1-42A5-ACC3-8688AD5FF0D2}" type="slidenum">
              <a:rPr lang="nl-NL" smtClean="0"/>
              <a:t>‹#›</a:t>
            </a:fld>
            <a:endParaRPr lang="nl-NL"/>
          </a:p>
        </p:txBody>
      </p:sp>
    </p:spTree>
    <p:extLst>
      <p:ext uri="{BB962C8B-B14F-4D97-AF65-F5344CB8AC3E}">
        <p14:creationId xmlns:p14="http://schemas.microsoft.com/office/powerpoint/2010/main" val="289173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59171-EBD2-4CC5-AC57-4605A57E81E8}" type="datetimeFigureOut">
              <a:rPr lang="nl-NL" smtClean="0"/>
              <a:t>11-5-2022</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3C52F-90A1-42A5-ACC3-8688AD5FF0D2}" type="slidenum">
              <a:rPr lang="nl-NL" smtClean="0"/>
              <a:t>‹#›</a:t>
            </a:fld>
            <a:endParaRPr lang="nl-NL"/>
          </a:p>
        </p:txBody>
      </p:sp>
    </p:spTree>
    <p:extLst>
      <p:ext uri="{BB962C8B-B14F-4D97-AF65-F5344CB8AC3E}">
        <p14:creationId xmlns:p14="http://schemas.microsoft.com/office/powerpoint/2010/main" val="2025746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image" Target="../media/image3.bin"/><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txt"/></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9666" y="0"/>
            <a:ext cx="7772400" cy="2533227"/>
          </a:xfrm>
        </p:spPr>
        <p:txBody>
          <a:bodyPr>
            <a:normAutofit/>
          </a:bodyPr>
          <a:lstStyle/>
          <a:p>
            <a:r>
              <a:rPr lang="nl-NL" sz="3500">
                <a:solidFill>
                  <a:srgbClr val="0097DB"/>
                </a:solidFill>
                <a:latin typeface="Verdana" panose="020B0604030504040204" pitchFamily="34" charset="0"/>
                <a:ea typeface="Verdana" panose="020B0604030504040204" pitchFamily="34" charset="0"/>
                <a:cs typeface="Verdana" panose="020B0604030504040204" pitchFamily="34" charset="0"/>
              </a:rPr>
              <a:t>Themasessie Werkgeversdienstverlening</a:t>
            </a:r>
          </a:p>
        </p:txBody>
      </p:sp>
      <p:sp>
        <p:nvSpPr>
          <p:cNvPr id="3" name="Ondertitel 2"/>
          <p:cNvSpPr>
            <a:spLocks noGrp="1"/>
          </p:cNvSpPr>
          <p:nvPr>
            <p:ph type="subTitle" idx="1"/>
          </p:nvPr>
        </p:nvSpPr>
        <p:spPr>
          <a:xfrm>
            <a:off x="1142999" y="3933931"/>
            <a:ext cx="6858000" cy="1655762"/>
          </a:xfrm>
        </p:spPr>
        <p:txBody>
          <a:bodyPr/>
          <a:lstStyle/>
          <a:p>
            <a:endParaRPr lang="nl-NL">
              <a:latin typeface="Verdana" panose="020B0604030504040204" pitchFamily="34" charset="0"/>
              <a:ea typeface="Verdana" panose="020B0604030504040204" pitchFamily="34" charset="0"/>
              <a:cs typeface="Verdana" panose="020B0604030504040204" pitchFamily="34" charset="0"/>
            </a:endParaRPr>
          </a:p>
          <a:p>
            <a:endParaRPr lang="nl-NL">
              <a:latin typeface="Verdana" panose="020B0604030504040204" pitchFamily="34" charset="0"/>
              <a:ea typeface="Verdana" panose="020B0604030504040204" pitchFamily="34" charset="0"/>
              <a:cs typeface="Verdana" panose="020B0604030504040204" pitchFamily="34" charset="0"/>
            </a:endParaRPr>
          </a:p>
          <a:p>
            <a:endParaRPr lang="nl-NL">
              <a:latin typeface="Verdana" panose="020B0604030504040204" pitchFamily="34" charset="0"/>
              <a:ea typeface="Verdana" panose="020B0604030504040204" pitchFamily="34" charset="0"/>
              <a:cs typeface="Verdana" panose="020B0604030504040204" pitchFamily="34" charset="0"/>
            </a:endParaRPr>
          </a:p>
        </p:txBody>
      </p:sp>
      <p:sp>
        <p:nvSpPr>
          <p:cNvPr id="4" name="Tekstvak 3"/>
          <p:cNvSpPr txBox="1"/>
          <p:nvPr/>
        </p:nvSpPr>
        <p:spPr>
          <a:xfrm>
            <a:off x="1419815" y="2924069"/>
            <a:ext cx="6976534" cy="1477328"/>
          </a:xfrm>
          <a:prstGeom prst="rect">
            <a:avLst/>
          </a:prstGeom>
          <a:noFill/>
        </p:spPr>
        <p:txBody>
          <a:bodyPr wrap="square" rtlCol="0">
            <a:spAutoFit/>
          </a:bodyPr>
          <a:lstStyle/>
          <a:p>
            <a:pPr marL="342900" lvl="0" indent="-342900">
              <a:buFont typeface="Symbol" panose="05050102010706020507" pitchFamily="18" charset="2"/>
              <a:buChar char=""/>
            </a:pPr>
            <a:r>
              <a:rPr lang="nl-NL" sz="1800">
                <a:effectLst/>
                <a:latin typeface="Verdana" panose="020B0604030504040204" pitchFamily="34" charset="0"/>
                <a:ea typeface="Calibri" panose="020F0502020204030204" pitchFamily="34" charset="0"/>
                <a:cs typeface="Calibri" panose="020F0502020204030204" pitchFamily="34" charset="0"/>
              </a:rPr>
              <a:t>Wat doen we lokaal ( gemeente), wat regionaal ( RSD) en wat bovenregionaal ( arbeidsmarktregio)? </a:t>
            </a:r>
            <a:endParaRPr lang="nl-NL"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nl-NL" sz="1800">
                <a:effectLst/>
                <a:latin typeface="Verdana" panose="020B0604030504040204" pitchFamily="34" charset="0"/>
                <a:ea typeface="Calibri" panose="020F0502020204030204" pitchFamily="34" charset="0"/>
                <a:cs typeface="Calibri" panose="020F0502020204030204" pitchFamily="34" charset="0"/>
              </a:rPr>
              <a:t>Hoe is het matchingsproces ingericht/ </a:t>
            </a:r>
            <a:r>
              <a:rPr lang="nl-NL">
                <a:latin typeface="Verdana" panose="020B0604030504040204" pitchFamily="34" charset="0"/>
                <a:ea typeface="Calibri" panose="020F0502020204030204" pitchFamily="34" charset="0"/>
                <a:cs typeface="Calibri" panose="020F0502020204030204" pitchFamily="34" charset="0"/>
              </a:rPr>
              <a:t>D</a:t>
            </a:r>
            <a:r>
              <a:rPr lang="nl-NL" sz="1800">
                <a:effectLst/>
                <a:latin typeface="Verdana" panose="020B0604030504040204" pitchFamily="34" charset="0"/>
                <a:ea typeface="Calibri" panose="020F0502020204030204" pitchFamily="34" charset="0"/>
                <a:cs typeface="Calibri" panose="020F0502020204030204" pitchFamily="34" charset="0"/>
              </a:rPr>
              <a:t>atagedreven werken.</a:t>
            </a:r>
            <a:endParaRPr lang="nl-NL" sz="18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Symbol" panose="05050102010706020507" pitchFamily="18" charset="2"/>
              <a:buChar char=""/>
            </a:pPr>
            <a:r>
              <a:rPr lang="nl-NL" sz="1800">
                <a:effectLst/>
                <a:latin typeface="Verdana" panose="020B0604030504040204" pitchFamily="34" charset="0"/>
                <a:ea typeface="Calibri" panose="020F0502020204030204" pitchFamily="34" charset="0"/>
                <a:cs typeface="Calibri" panose="020F0502020204030204" pitchFamily="34" charset="0"/>
              </a:rPr>
              <a:t>Hoe wordt de menselijke maat/maatwerk toegepast? </a:t>
            </a:r>
            <a:endParaRPr lang="nl-NL" sz="180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96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4556" y="392271"/>
            <a:ext cx="7886700" cy="1325563"/>
          </a:xfrm>
        </p:spPr>
        <p:txBody>
          <a:bodyPr>
            <a:normAutofit/>
          </a:bodyPr>
          <a:lstStyle/>
          <a:p>
            <a:r>
              <a:rPr lang="nl-NL" sz="2800">
                <a:solidFill>
                  <a:srgbClr val="0097DB"/>
                </a:solidFill>
                <a:latin typeface="Verdana" panose="020B0604030504040204" pitchFamily="34" charset="0"/>
                <a:ea typeface="Verdana" panose="020B0604030504040204" pitchFamily="34" charset="0"/>
                <a:cs typeface="Verdana" panose="020B0604030504040204" pitchFamily="34" charset="0"/>
              </a:rPr>
              <a:t>Lokaal/regionaal/Bovenregionaal</a:t>
            </a:r>
          </a:p>
        </p:txBody>
      </p:sp>
      <p:sp>
        <p:nvSpPr>
          <p:cNvPr id="7" name="Tijdelijke aanduiding voor inhoud 6"/>
          <p:cNvSpPr>
            <a:spLocks noGrp="1"/>
          </p:cNvSpPr>
          <p:nvPr>
            <p:ph idx="1"/>
          </p:nvPr>
        </p:nvSpPr>
        <p:spPr/>
        <p:txBody>
          <a:bodyPr vert="horz" lIns="91440" tIns="45720" rIns="91440" bIns="45720" rtlCol="0" anchor="t">
            <a:normAutofit/>
          </a:bodyPr>
          <a:lstStyle/>
          <a:p>
            <a:endParaRPr lang="nl-NL" sz="2400">
              <a:latin typeface="Verdana" panose="020B0604030504040204" pitchFamily="34" charset="0"/>
              <a:ea typeface="Verdana" panose="020B0604030504040204" pitchFamily="34" charset="0"/>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endParaRPr lang="nl-NL" sz="2400">
              <a:latin typeface="Verdana"/>
              <a:ea typeface="Verdana"/>
              <a:cs typeface="Verdana" panose="020B0604030504040204" pitchFamily="34" charset="0"/>
            </a:endParaRPr>
          </a:p>
          <a:p>
            <a:pPr lvl="2"/>
            <a:endParaRPr lang="nl-NL" sz="2400">
              <a:latin typeface="Verdana" panose="020B0604030504040204" pitchFamily="34" charset="0"/>
              <a:ea typeface="Verdana" panose="020B0604030504040204" pitchFamily="34" charset="0"/>
              <a:cs typeface="Calibri" panose="020F0502020204030204"/>
            </a:endParaRPr>
          </a:p>
        </p:txBody>
      </p:sp>
      <p:pic>
        <p:nvPicPr>
          <p:cNvPr id="3" name="Picture 3" descr="arbeidsmarkt Midden Utrecht.png">
            <a:extLst>
              <a:ext uri="{FF2B5EF4-FFF2-40B4-BE49-F238E27FC236}">
                <a16:creationId xmlns:a16="http://schemas.microsoft.com/office/drawing/2014/main" id="{3F9A3B32-FB9A-2ADC-56B6-78CFC547EBBA}"/>
              </a:ext>
            </a:extLst>
          </p:cNvPr>
          <p:cNvPicPr>
            <a:picLocks noChangeAspect="1"/>
          </p:cNvPicPr>
          <p:nvPr/>
        </p:nvPicPr>
        <p:blipFill>
          <a:blip r:embed="rId3"/>
          <a:stretch>
            <a:fillRect/>
          </a:stretch>
        </p:blipFill>
        <p:spPr>
          <a:xfrm>
            <a:off x="1764038" y="1542735"/>
            <a:ext cx="6116295" cy="4481889"/>
          </a:xfrm>
          <a:prstGeom prst="rect">
            <a:avLst/>
          </a:prstGeom>
        </p:spPr>
      </p:pic>
    </p:spTree>
    <p:extLst>
      <p:ext uri="{BB962C8B-B14F-4D97-AF65-F5344CB8AC3E}">
        <p14:creationId xmlns:p14="http://schemas.microsoft.com/office/powerpoint/2010/main" val="113700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E8B4-FECC-0905-B4A7-156B45339D12}"/>
              </a:ext>
            </a:extLst>
          </p:cNvPr>
          <p:cNvSpPr>
            <a:spLocks noGrp="1"/>
          </p:cNvSpPr>
          <p:nvPr>
            <p:ph type="title"/>
          </p:nvPr>
        </p:nvSpPr>
        <p:spPr>
          <a:xfrm>
            <a:off x="628650" y="365126"/>
            <a:ext cx="7886700" cy="1325563"/>
          </a:xfrm>
        </p:spPr>
        <p:txBody>
          <a:bodyPr vert="horz" lIns="91440" tIns="45720" rIns="91440" bIns="45720" rtlCol="0" anchor="ctr">
            <a:normAutofit/>
          </a:bodyPr>
          <a:lstStyle/>
          <a:p>
            <a:r>
              <a:rPr lang="en-US"/>
              <a:t>Voorbeelden:</a:t>
            </a:r>
          </a:p>
        </p:txBody>
      </p:sp>
      <p:sp>
        <p:nvSpPr>
          <p:cNvPr id="4" name="TextBox 3">
            <a:extLst>
              <a:ext uri="{FF2B5EF4-FFF2-40B4-BE49-F238E27FC236}">
                <a16:creationId xmlns:a16="http://schemas.microsoft.com/office/drawing/2014/main" id="{A71CBEE9-28EB-0F47-4F90-689C5ACF5FE4}"/>
              </a:ext>
            </a:extLst>
          </p:cNvPr>
          <p:cNvSpPr txBox="1"/>
          <p:nvPr/>
        </p:nvSpPr>
        <p:spPr>
          <a:xfrm>
            <a:off x="628650" y="1825625"/>
            <a:ext cx="7281354" cy="43513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nl-NL" sz="2400"/>
              <a:t>Leerwerkloket/Sectoraanpak ( zorg/techniek/logistiek),   </a:t>
            </a:r>
          </a:p>
          <a:p>
            <a:pPr>
              <a:lnSpc>
                <a:spcPct val="90000"/>
              </a:lnSpc>
              <a:spcAft>
                <a:spcPts val="600"/>
              </a:spcAft>
            </a:pPr>
            <a:r>
              <a:rPr lang="nl-NL" sz="2400"/>
              <a:t>   instrumenten harmonisering, Regionale  </a:t>
            </a:r>
          </a:p>
          <a:p>
            <a:pPr>
              <a:lnSpc>
                <a:spcPct val="90000"/>
              </a:lnSpc>
              <a:spcAft>
                <a:spcPts val="600"/>
              </a:spcAft>
            </a:pPr>
            <a:r>
              <a:rPr lang="nl-NL" sz="2400"/>
              <a:t>   Aanpak Jeugdwerkloosheid.​</a:t>
            </a:r>
          </a:p>
          <a:p>
            <a:pPr>
              <a:lnSpc>
                <a:spcPct val="90000"/>
              </a:lnSpc>
              <a:spcAft>
                <a:spcPts val="600"/>
              </a:spcAft>
            </a:pPr>
            <a:r>
              <a:rPr lang="nl-NL" sz="2400"/>
              <a:t>​</a:t>
            </a:r>
          </a:p>
          <a:p>
            <a:pPr indent="-228600">
              <a:lnSpc>
                <a:spcPct val="90000"/>
              </a:lnSpc>
              <a:spcAft>
                <a:spcPts val="600"/>
              </a:spcAft>
              <a:buFont typeface="Arial" panose="020B0604020202020204" pitchFamily="34" charset="0"/>
              <a:buChar char="•"/>
            </a:pPr>
            <a:r>
              <a:rPr lang="nl-NL" sz="2400"/>
              <a:t>Informatie Bijeenkomst Figi Oekraïne/ Ik zorg shop</a:t>
            </a:r>
          </a:p>
          <a:p>
            <a:pPr>
              <a:lnSpc>
                <a:spcPct val="90000"/>
              </a:lnSpc>
              <a:spcAft>
                <a:spcPts val="600"/>
              </a:spcAft>
            </a:pPr>
            <a:r>
              <a:rPr lang="nl-NL" sz="2400"/>
              <a:t>   /SROI/ projecten op de rol</a:t>
            </a:r>
            <a:r>
              <a:rPr lang="en-US" sz="2400"/>
              <a:t>​</a:t>
            </a:r>
          </a:p>
          <a:p>
            <a:pPr indent="-228600">
              <a:lnSpc>
                <a:spcPct val="90000"/>
              </a:lnSpc>
              <a:spcAft>
                <a:spcPts val="600"/>
              </a:spcAft>
              <a:buFont typeface="Arial" panose="020B0604020202020204" pitchFamily="34" charset="0"/>
              <a:buChar char="•"/>
            </a:pPr>
            <a:r>
              <a:rPr lang="nl-NL" sz="2400"/>
              <a:t>​Lokaal initiatief (Lokini)</a:t>
            </a:r>
          </a:p>
          <a:p>
            <a:pPr indent="-228600">
              <a:lnSpc>
                <a:spcPct val="90000"/>
              </a:lnSpc>
              <a:spcAft>
                <a:spcPts val="600"/>
              </a:spcAft>
              <a:buFont typeface="Arial" panose="020B0604020202020204" pitchFamily="34" charset="0"/>
              <a:buChar char="•"/>
            </a:pPr>
            <a:r>
              <a:rPr lang="nl-NL" sz="2400"/>
              <a:t>Samen in Zeist /Augias​</a:t>
            </a:r>
          </a:p>
        </p:txBody>
      </p:sp>
    </p:spTree>
    <p:extLst>
      <p:ext uri="{BB962C8B-B14F-4D97-AF65-F5344CB8AC3E}">
        <p14:creationId xmlns:p14="http://schemas.microsoft.com/office/powerpoint/2010/main" val="83819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28650" y="1253067"/>
            <a:ext cx="7886700" cy="948266"/>
          </a:xfrm>
        </p:spPr>
        <p:txBody>
          <a:bodyPr>
            <a:normAutofit fontScale="90000"/>
          </a:bodyPr>
          <a:lstStyle/>
          <a:p>
            <a:r>
              <a:rPr lang="nl-NL" sz="3500">
                <a:solidFill>
                  <a:srgbClr val="0097DB"/>
                </a:solidFill>
                <a:latin typeface="Verdana" panose="020B0604030504040204" pitchFamily="34" charset="0"/>
                <a:ea typeface="Verdana" panose="020B0604030504040204" pitchFamily="34" charset="0"/>
                <a:cs typeface="Verdana" panose="020B0604030504040204" pitchFamily="34" charset="0"/>
              </a:rPr>
              <a:t>Matchingsproces /data gedreven werken.</a:t>
            </a:r>
          </a:p>
        </p:txBody>
      </p:sp>
      <p:sp>
        <p:nvSpPr>
          <p:cNvPr id="5" name="Tijdelijke aanduiding voor inhoud 4"/>
          <p:cNvSpPr>
            <a:spLocks noGrp="1"/>
          </p:cNvSpPr>
          <p:nvPr>
            <p:ph idx="1"/>
          </p:nvPr>
        </p:nvSpPr>
        <p:spPr/>
        <p:txBody>
          <a:bodyPr>
            <a:normAutofit/>
          </a:bodyPr>
          <a:lstStyle/>
          <a:p>
            <a:pPr>
              <a:buFont typeface="Arial" charset="0"/>
              <a:buChar char="•"/>
            </a:pPr>
            <a:endParaRPr lang="nl-NL" sz="2400">
              <a:latin typeface="Verdana" panose="020B0604030504040204" pitchFamily="34" charset="0"/>
              <a:ea typeface="Verdana" panose="020B0604030504040204" pitchFamily="34" charset="0"/>
              <a:cs typeface="Verdana" panose="020B0604030504040204" pitchFamily="34" charset="0"/>
            </a:endParaRPr>
          </a:p>
          <a:p>
            <a:pPr>
              <a:buFont typeface="Arial" charset="0"/>
              <a:buChar char="•"/>
            </a:pPr>
            <a:endParaRPr lang="nl-NL" sz="2400">
              <a:latin typeface="Verdana" panose="020B0604030504040204" pitchFamily="34" charset="0"/>
              <a:ea typeface="Verdana" panose="020B0604030504040204" pitchFamily="34" charset="0"/>
              <a:cs typeface="Verdana" panose="020B0604030504040204" pitchFamily="34" charset="0"/>
            </a:endParaRPr>
          </a:p>
          <a:p>
            <a:pPr>
              <a:buFont typeface="Arial" charset="0"/>
              <a:buChar char="•"/>
            </a:pPr>
            <a:r>
              <a:rPr lang="nl-NL" sz="2400">
                <a:latin typeface="Verdana" panose="020B0604030504040204" pitchFamily="34" charset="0"/>
                <a:ea typeface="Verdana" panose="020B0604030504040204" pitchFamily="34" charset="0"/>
                <a:cs typeface="Verdana" panose="020B0604030504040204" pitchFamily="34" charset="0"/>
              </a:rPr>
              <a:t>Competensys ons Diagnose en Matching systeem;</a:t>
            </a:r>
          </a:p>
          <a:p>
            <a:pPr>
              <a:buFont typeface="Arial" charset="0"/>
              <a:buChar char="•"/>
            </a:pPr>
            <a:r>
              <a:rPr lang="nl-NL" sz="2400">
                <a:latin typeface="Verdana" panose="020B0604030504040204" pitchFamily="34" charset="0"/>
                <a:ea typeface="Verdana" panose="020B0604030504040204" pitchFamily="34" charset="0"/>
                <a:cs typeface="Verdana" panose="020B0604030504040204" pitchFamily="34" charset="0"/>
              </a:rPr>
              <a:t>Sprint methodiek;</a:t>
            </a:r>
          </a:p>
          <a:p>
            <a:pPr>
              <a:buFont typeface="Arial" charset="0"/>
              <a:buChar char="•"/>
            </a:pPr>
            <a:r>
              <a:rPr lang="nl-NL" sz="2400">
                <a:latin typeface="Verdana" panose="020B0604030504040204" pitchFamily="34" charset="0"/>
                <a:ea typeface="Verdana" panose="020B0604030504040204" pitchFamily="34" charset="0"/>
                <a:cs typeface="Verdana" panose="020B0604030504040204" pitchFamily="34" charset="0"/>
              </a:rPr>
              <a:t>Menukaart;</a:t>
            </a:r>
          </a:p>
          <a:p>
            <a:pPr>
              <a:buFont typeface="Arial" charset="0"/>
              <a:buChar char="•"/>
            </a:pPr>
            <a:endParaRPr lang="nl-NL" sz="24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24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282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41077-E099-495B-8429-69C00E69771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1FAABD03-2AA1-4DA6-9FFA-E8425619E8D4}"/>
              </a:ext>
            </a:extLst>
          </p:cNvPr>
          <p:cNvSpPr>
            <a:spLocks noGrp="1"/>
          </p:cNvSpPr>
          <p:nvPr>
            <p:ph idx="1"/>
          </p:nvPr>
        </p:nvSpPr>
        <p:spPr/>
        <p:txBody>
          <a:bodyPr/>
          <a:lstStyle/>
          <a:p>
            <a:r>
              <a:rPr lang="nl-NL"/>
              <a:t>Praatplaat Sprint invoegen </a:t>
            </a:r>
          </a:p>
        </p:txBody>
      </p:sp>
      <p:pic>
        <p:nvPicPr>
          <p:cNvPr id="5" name="Afbeelding 4">
            <a:extLst>
              <a:ext uri="{FF2B5EF4-FFF2-40B4-BE49-F238E27FC236}">
                <a16:creationId xmlns:a16="http://schemas.microsoft.com/office/drawing/2014/main" id="{F4FA14F0-1568-ED86-753C-2CB7B1D23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5750" y="2952750"/>
            <a:ext cx="952500" cy="952500"/>
          </a:xfrm>
          <a:prstGeom prst="rect">
            <a:avLst/>
          </a:prstGeom>
        </p:spPr>
      </p:pic>
      <p:pic>
        <p:nvPicPr>
          <p:cNvPr id="9" name="Afbeelding 8">
            <a:extLst>
              <a:ext uri="{FF2B5EF4-FFF2-40B4-BE49-F238E27FC236}">
                <a16:creationId xmlns:a16="http://schemas.microsoft.com/office/drawing/2014/main" id="{E9B66885-4EE5-0F5B-EA7A-3705B2FE58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0" y="2952750"/>
            <a:ext cx="952500" cy="952500"/>
          </a:xfrm>
          <a:prstGeom prst="rect">
            <a:avLst/>
          </a:prstGeom>
        </p:spPr>
      </p:pic>
      <p:pic>
        <p:nvPicPr>
          <p:cNvPr id="11" name="Afbeelding 10">
            <a:extLst>
              <a:ext uri="{FF2B5EF4-FFF2-40B4-BE49-F238E27FC236}">
                <a16:creationId xmlns:a16="http://schemas.microsoft.com/office/drawing/2014/main" id="{401B5A2C-80D1-208C-A1E3-CC5C4E18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5750" y="2952750"/>
            <a:ext cx="952500" cy="952500"/>
          </a:xfrm>
          <a:prstGeom prst="rect">
            <a:avLst/>
          </a:prstGeom>
        </p:spPr>
      </p:pic>
      <p:pic>
        <p:nvPicPr>
          <p:cNvPr id="1026" name="6AA857AD-40F1-423B-B170-D048E2624933">
            <a:extLst>
              <a:ext uri="{FF2B5EF4-FFF2-40B4-BE49-F238E27FC236}">
                <a16:creationId xmlns:a16="http://schemas.microsoft.com/office/drawing/2014/main" id="{06115E1E-6B80-A73F-381C-8AD9AC2F78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 y="365126"/>
            <a:ext cx="8019711" cy="563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2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41077-E099-495B-8429-69C00E697710}"/>
              </a:ext>
            </a:extLst>
          </p:cNvPr>
          <p:cNvSpPr>
            <a:spLocks noGrp="1"/>
          </p:cNvSpPr>
          <p:nvPr>
            <p:ph type="title"/>
          </p:nvPr>
        </p:nvSpPr>
        <p:spPr>
          <a:xfrm>
            <a:off x="1276344" y="924312"/>
            <a:ext cx="8163331" cy="1404551"/>
          </a:xfrm>
        </p:spPr>
        <p:txBody>
          <a:bodyPr/>
          <a:lstStyle/>
          <a:p>
            <a:endParaRPr lang="nl-NL"/>
          </a:p>
        </p:txBody>
      </p:sp>
      <p:sp>
        <p:nvSpPr>
          <p:cNvPr id="3" name="Tijdelijke aanduiding voor inhoud 2">
            <a:extLst>
              <a:ext uri="{FF2B5EF4-FFF2-40B4-BE49-F238E27FC236}">
                <a16:creationId xmlns:a16="http://schemas.microsoft.com/office/drawing/2014/main" id="{1FAABD03-2AA1-4DA6-9FFA-E8425619E8D4}"/>
              </a:ext>
            </a:extLst>
          </p:cNvPr>
          <p:cNvSpPr>
            <a:spLocks noGrp="1"/>
          </p:cNvSpPr>
          <p:nvPr>
            <p:ph idx="1"/>
          </p:nvPr>
        </p:nvSpPr>
        <p:spPr/>
        <p:txBody>
          <a:bodyPr/>
          <a:lstStyle/>
          <a:p>
            <a:r>
              <a:rPr lang="nl-NL"/>
              <a:t>Praatplaat Sprint invoegen</a:t>
            </a:r>
          </a:p>
          <a:p>
            <a:r>
              <a:rPr lang="nl-NL"/>
              <a:t>Kopie op tafel van adviesrapportage ( </a:t>
            </a:r>
            <a:r>
              <a:rPr lang="nl-NL" err="1"/>
              <a:t>datagedreven</a:t>
            </a:r>
            <a:r>
              <a:rPr lang="nl-NL"/>
              <a:t> werken. </a:t>
            </a:r>
          </a:p>
        </p:txBody>
      </p:sp>
      <p:pic>
        <p:nvPicPr>
          <p:cNvPr id="2050" name="38C203F5-0F91-4B2D-A6A0-C676C85189ED">
            <a:extLst>
              <a:ext uri="{FF2B5EF4-FFF2-40B4-BE49-F238E27FC236}">
                <a16:creationId xmlns:a16="http://schemas.microsoft.com/office/drawing/2014/main" id="{DFED8183-C1DF-B161-2DF6-47279274B2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64" y="277814"/>
            <a:ext cx="8659271" cy="589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277614"/>
      </p:ext>
    </p:extLst>
  </p:cSld>
  <p:clrMapOvr>
    <a:masterClrMapping/>
  </p:clrMapOvr>
</p:sld>
</file>

<file path=ppt/theme/theme1.xml><?xml version="1.0" encoding="utf-8"?>
<a:theme xmlns:a="http://schemas.openxmlformats.org/drawingml/2006/main" name="RSD_Powerpoint_DEF2">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D_Powerpoint_DEF" id="{4003F1B3-CB43-43E3-9ED8-13C85995D97D}" vid="{EBA10CAA-6779-4E6D-8D71-0688D2A7302E}"/>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E81CF0F7BDE409A8A17608EAB4694" ma:contentTypeVersion="10" ma:contentTypeDescription="Een nieuw document maken." ma:contentTypeScope="" ma:versionID="b2dd044bec65cff8575a87700a6e4bfd">
  <xsd:schema xmlns:xsd="http://www.w3.org/2001/XMLSchema" xmlns:xs="http://www.w3.org/2001/XMLSchema" xmlns:p="http://schemas.microsoft.com/office/2006/metadata/properties" xmlns:ns2="6eedb777-f999-4bcc-9d47-d0715b8c611f" targetNamespace="http://schemas.microsoft.com/office/2006/metadata/properties" ma:root="true" ma:fieldsID="af31edb4845772c4964ff7dee90b4377" ns2:_="">
    <xsd:import namespace="6eedb777-f999-4bcc-9d47-d0715b8c61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db777-f999-4bcc-9d47-d0715b8c6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DCE4CF-8947-4C2B-8A84-FBAD27332ED4}"/>
</file>

<file path=customXml/itemProps2.xml><?xml version="1.0" encoding="utf-8"?>
<ds:datastoreItem xmlns:ds="http://schemas.openxmlformats.org/officeDocument/2006/customXml" ds:itemID="{D88402BC-EF75-40E0-A731-427015D03B6B}"/>
</file>

<file path=customXml/itemProps3.xml><?xml version="1.0" encoding="utf-8"?>
<ds:datastoreItem xmlns:ds="http://schemas.openxmlformats.org/officeDocument/2006/customXml" ds:itemID="{FDB10C1F-8F90-4B8A-862A-9E1C4386F983}"/>
</file>

<file path=docProps/app.xml><?xml version="1.0" encoding="utf-8"?>
<Properties xmlns="http://schemas.openxmlformats.org/officeDocument/2006/extended-properties" xmlns:vt="http://schemas.openxmlformats.org/officeDocument/2006/docPropsVTypes">
  <Template>RSD_Powerpoint_DEF2</Template>
  <Application>Microsoft Office PowerPoint</Application>
  <PresentationFormat>On-screen Show (4:3)</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RSD_Powerpoint_DEF2</vt:lpstr>
      <vt:lpstr>Themasessie Werkgeversdienstverlening</vt:lpstr>
      <vt:lpstr>Lokaal/regionaal/Bovenregionaal</vt:lpstr>
      <vt:lpstr>Voorbeelden:</vt:lpstr>
      <vt:lpstr>Matchingsproces /data gedreven werken.</vt:lpstr>
      <vt:lpstr>PowerPoint Presentation</vt:lpstr>
      <vt:lpstr>PowerPoint Presentation</vt:lpstr>
    </vt:vector>
  </TitlesOfParts>
  <Company>Regionale ICT Dienst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Handleiding Powerpoint RSD</dc:title>
  <dc:creator>Jellinka Kuik</dc:creator>
  <cp:revision>1</cp:revision>
  <dcterms:created xsi:type="dcterms:W3CDTF">2017-07-03T09:24:24Z</dcterms:created>
  <dcterms:modified xsi:type="dcterms:W3CDTF">2022-05-11T12:38:23Z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0x010100C20E81CF0F7BDE409A8A17608EAB4694</vt:lpwstr>
  </property>
</Properties>
</file>