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91" r:id="rId3"/>
    <p:sldId id="303" r:id="rId4"/>
    <p:sldId id="306" r:id="rId5"/>
    <p:sldId id="305" r:id="rId6"/>
    <p:sldId id="307" r:id="rId7"/>
    <p:sldId id="294" r:id="rId8"/>
    <p:sldId id="301" r:id="rId9"/>
    <p:sldId id="285" r:id="rId10"/>
    <p:sldId id="266" r:id="rId11"/>
    <p:sldId id="304" r:id="rId1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eerkerk" initials="EM" lastIdx="1" clrIdx="0">
    <p:extLst>
      <p:ext uri="{19B8F6BF-5375-455C-9EA6-DF929625EA0E}">
        <p15:presenceInfo xmlns:p15="http://schemas.microsoft.com/office/powerpoint/2012/main" userId="S::E.Meerkerk@rsdkrh.nl::92f497af-65b6-4a47-9a4e-f5a3ae439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30" d="100"/>
          <a:sy n="130" d="100"/>
        </p:scale>
        <p:origin x="996" y="12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E94C95-2FBE-E347-B3F7-667779154E29}" type="datetimeFigureOut">
              <a:rPr lang="nl-NL" smtClean="0"/>
              <a:t>10-5-2022</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0FB017-2753-814C-B88D-5FB853222365}" type="slidenum">
              <a:rPr lang="nl-NL" smtClean="0"/>
              <a:t>‹nr.›</a:t>
            </a:fld>
            <a:endParaRPr lang="nl-NL"/>
          </a:p>
        </p:txBody>
      </p:sp>
    </p:spTree>
    <p:extLst>
      <p:ext uri="{BB962C8B-B14F-4D97-AF65-F5344CB8AC3E}">
        <p14:creationId xmlns:p14="http://schemas.microsoft.com/office/powerpoint/2010/main" val="1634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2</a:t>
            </a:fld>
            <a:endParaRPr lang="nl-NL"/>
          </a:p>
        </p:txBody>
      </p:sp>
    </p:spTree>
    <p:extLst>
      <p:ext uri="{BB962C8B-B14F-4D97-AF65-F5344CB8AC3E}">
        <p14:creationId xmlns:p14="http://schemas.microsoft.com/office/powerpoint/2010/main" val="261469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3</a:t>
            </a:fld>
            <a:endParaRPr lang="nl-NL"/>
          </a:p>
        </p:txBody>
      </p:sp>
    </p:spTree>
    <p:extLst>
      <p:ext uri="{BB962C8B-B14F-4D97-AF65-F5344CB8AC3E}">
        <p14:creationId xmlns:p14="http://schemas.microsoft.com/office/powerpoint/2010/main" val="284006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4</a:t>
            </a:fld>
            <a:endParaRPr lang="nl-NL"/>
          </a:p>
        </p:txBody>
      </p:sp>
    </p:spTree>
    <p:extLst>
      <p:ext uri="{BB962C8B-B14F-4D97-AF65-F5344CB8AC3E}">
        <p14:creationId xmlns:p14="http://schemas.microsoft.com/office/powerpoint/2010/main" val="162587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5</a:t>
            </a:fld>
            <a:endParaRPr lang="nl-NL"/>
          </a:p>
        </p:txBody>
      </p:sp>
    </p:spTree>
    <p:extLst>
      <p:ext uri="{BB962C8B-B14F-4D97-AF65-F5344CB8AC3E}">
        <p14:creationId xmlns:p14="http://schemas.microsoft.com/office/powerpoint/2010/main" val="230677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6</a:t>
            </a:fld>
            <a:endParaRPr lang="nl-NL"/>
          </a:p>
        </p:txBody>
      </p:sp>
    </p:spTree>
    <p:extLst>
      <p:ext uri="{BB962C8B-B14F-4D97-AF65-F5344CB8AC3E}">
        <p14:creationId xmlns:p14="http://schemas.microsoft.com/office/powerpoint/2010/main" val="136568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7</a:t>
            </a:fld>
            <a:endParaRPr lang="nl-NL"/>
          </a:p>
        </p:txBody>
      </p:sp>
    </p:spTree>
    <p:extLst>
      <p:ext uri="{BB962C8B-B14F-4D97-AF65-F5344CB8AC3E}">
        <p14:creationId xmlns:p14="http://schemas.microsoft.com/office/powerpoint/2010/main" val="124905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8</a:t>
            </a:fld>
            <a:endParaRPr lang="nl-NL"/>
          </a:p>
        </p:txBody>
      </p:sp>
    </p:spTree>
    <p:extLst>
      <p:ext uri="{BB962C8B-B14F-4D97-AF65-F5344CB8AC3E}">
        <p14:creationId xmlns:p14="http://schemas.microsoft.com/office/powerpoint/2010/main" val="313691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F959171-EBD2-4CC5-AC57-4605A57E81E8}" type="datetimeFigureOut">
              <a:rPr lang="nl-NL" smtClean="0"/>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116565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F959171-EBD2-4CC5-AC57-4605A57E81E8}" type="datetimeFigureOut">
              <a:rPr lang="nl-NL" smtClean="0"/>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328719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F959171-EBD2-4CC5-AC57-4605A57E81E8}" type="datetimeFigureOut">
              <a:rPr lang="nl-NL" smtClean="0"/>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62360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F959171-EBD2-4CC5-AC57-4605A57E81E8}" type="datetimeFigureOut">
              <a:rPr lang="nl-NL" smtClean="0"/>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25499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F959171-EBD2-4CC5-AC57-4605A57E81E8}" type="datetimeFigureOut">
              <a:rPr lang="nl-NL" smtClean="0"/>
              <a:t>10-5-2022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414134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F959171-EBD2-4CC5-AC57-4605A57E81E8}" type="datetimeFigureOut">
              <a:rPr lang="nl-NL" smtClean="0"/>
              <a:t>10-5-2022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216336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F959171-EBD2-4CC5-AC57-4605A57E81E8}" type="datetimeFigureOut">
              <a:rPr lang="nl-NL" smtClean="0"/>
              <a:t>10-5-2022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254744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F959171-EBD2-4CC5-AC57-4605A57E81E8}" type="datetimeFigureOut">
              <a:rPr lang="nl-NL" smtClean="0"/>
              <a:t>10-5-2022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185625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59171-EBD2-4CC5-AC57-4605A57E81E8}" type="datetimeFigureOut">
              <a:rPr lang="nl-NL" smtClean="0"/>
              <a:t>10-5-2022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238872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F959171-EBD2-4CC5-AC57-4605A57E81E8}" type="datetimeFigureOut">
              <a:rPr lang="nl-NL" smtClean="0"/>
              <a:t>10-5-2022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286370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F959171-EBD2-4CC5-AC57-4605A57E81E8}" type="datetimeFigureOut">
              <a:rPr lang="nl-NL" smtClean="0"/>
              <a:t>10-5-2022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93C52F-90A1-42A5-ACC3-8688AD5FF0D2}" type="slidenum">
              <a:rPr lang="nl-NL" smtClean="0"/>
              <a:t>‹nr.›</a:t>
            </a:fld>
            <a:endParaRPr lang="nl-NL"/>
          </a:p>
        </p:txBody>
      </p:sp>
    </p:spTree>
    <p:extLst>
      <p:ext uri="{BB962C8B-B14F-4D97-AF65-F5344CB8AC3E}">
        <p14:creationId xmlns:p14="http://schemas.microsoft.com/office/powerpoint/2010/main" val="289173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59171-EBD2-4CC5-AC57-4605A57E81E8}" type="datetimeFigureOut">
              <a:rPr lang="nl-NL" smtClean="0"/>
              <a:t>10-5-2022</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3C52F-90A1-42A5-ACC3-8688AD5FF0D2}" type="slidenum">
              <a:rPr lang="nl-NL" smtClean="0"/>
              <a:t>‹nr.›</a:t>
            </a:fld>
            <a:endParaRPr lang="nl-NL"/>
          </a:p>
        </p:txBody>
      </p:sp>
    </p:spTree>
    <p:extLst>
      <p:ext uri="{BB962C8B-B14F-4D97-AF65-F5344CB8AC3E}">
        <p14:creationId xmlns:p14="http://schemas.microsoft.com/office/powerpoint/2010/main" val="2025746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rsdkrh.nl/schulden"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62855" y="1751960"/>
            <a:ext cx="7772400" cy="3742124"/>
          </a:xfrm>
        </p:spPr>
        <p:txBody>
          <a:bodyPr>
            <a:noAutofit/>
          </a:bodyPr>
          <a:lstStyle/>
          <a:p>
            <a:r>
              <a:rPr lang="nl-NL" sz="4000" dirty="0">
                <a:latin typeface="Verdana" panose="020B0604030504040204" pitchFamily="34" charset="0"/>
                <a:ea typeface="Verdana" panose="020B0604030504040204" pitchFamily="34" charset="0"/>
                <a:cs typeface="Verdana" panose="020B0604030504040204" pitchFamily="34" charset="0"/>
              </a:rPr>
              <a:t>Raadsinformatieavond</a:t>
            </a:r>
            <a:br>
              <a:rPr lang="nl-NL" sz="4000" dirty="0">
                <a:latin typeface="Verdana" panose="020B0604030504040204" pitchFamily="34" charset="0"/>
                <a:ea typeface="Verdana" panose="020B0604030504040204" pitchFamily="34" charset="0"/>
                <a:cs typeface="Verdana" panose="020B0604030504040204" pitchFamily="34" charset="0"/>
              </a:rPr>
            </a:br>
            <a:r>
              <a:rPr lang="nl-NL" sz="4000" dirty="0">
                <a:latin typeface="Verdana" panose="020B0604030504040204" pitchFamily="34" charset="0"/>
                <a:ea typeface="Verdana" panose="020B0604030504040204" pitchFamily="34" charset="0"/>
                <a:cs typeface="Verdana" panose="020B0604030504040204" pitchFamily="34" charset="0"/>
              </a:rPr>
              <a:t>11 mei 2022</a:t>
            </a:r>
            <a:br>
              <a:rPr lang="nl-NL" sz="4000" dirty="0">
                <a:latin typeface="Verdana" panose="020B0604030504040204" pitchFamily="34" charset="0"/>
                <a:ea typeface="Verdana" panose="020B0604030504040204" pitchFamily="34" charset="0"/>
                <a:cs typeface="Verdana" panose="020B0604030504040204" pitchFamily="34" charset="0"/>
              </a:rPr>
            </a:br>
            <a:br>
              <a:rPr lang="nl-NL" sz="4000" dirty="0">
                <a:latin typeface="Verdana" panose="020B0604030504040204" pitchFamily="34" charset="0"/>
                <a:ea typeface="Verdana" panose="020B0604030504040204" pitchFamily="34" charset="0"/>
                <a:cs typeface="Verdana" panose="020B0604030504040204" pitchFamily="34" charset="0"/>
              </a:rPr>
            </a:br>
            <a:r>
              <a:rPr lang="nl-NL" sz="4000" dirty="0">
                <a:latin typeface="Verdana" panose="020B0604030504040204" pitchFamily="34" charset="0"/>
                <a:ea typeface="Verdana" panose="020B0604030504040204" pitchFamily="34" charset="0"/>
                <a:cs typeface="Verdana" panose="020B0604030504040204" pitchFamily="34" charset="0"/>
              </a:rPr>
              <a:t>Schulddienstverlening</a:t>
            </a:r>
          </a:p>
        </p:txBody>
      </p:sp>
      <p:pic>
        <p:nvPicPr>
          <p:cNvPr id="7" name="Afbeelding 6">
            <a:extLst>
              <a:ext uri="{FF2B5EF4-FFF2-40B4-BE49-F238E27FC236}">
                <a16:creationId xmlns:a16="http://schemas.microsoft.com/office/drawing/2014/main" id="{5E6C7BA8-073B-406E-8872-459C11A15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55" y="352505"/>
            <a:ext cx="4572000" cy="2400300"/>
          </a:xfrm>
          <a:prstGeom prst="rect">
            <a:avLst/>
          </a:prstGeom>
        </p:spPr>
      </p:pic>
    </p:spTree>
    <p:extLst>
      <p:ext uri="{BB962C8B-B14F-4D97-AF65-F5344CB8AC3E}">
        <p14:creationId xmlns:p14="http://schemas.microsoft.com/office/powerpoint/2010/main" val="402972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Marketingcampagne</a:t>
            </a:r>
          </a:p>
        </p:txBody>
      </p:sp>
      <p:pic>
        <p:nvPicPr>
          <p:cNvPr id="7" name="Tijdelijke aanduiding voor inhoud 6">
            <a:extLst>
              <a:ext uri="{FF2B5EF4-FFF2-40B4-BE49-F238E27FC236}">
                <a16:creationId xmlns:a16="http://schemas.microsoft.com/office/drawing/2014/main" id="{9664523B-3750-4966-AFFB-B024949CE2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31035"/>
            <a:ext cx="7886700" cy="4140517"/>
          </a:xfrm>
        </p:spPr>
      </p:pic>
    </p:spTree>
    <p:extLst>
      <p:ext uri="{BB962C8B-B14F-4D97-AF65-F5344CB8AC3E}">
        <p14:creationId xmlns:p14="http://schemas.microsoft.com/office/powerpoint/2010/main" val="128987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Opmerkingen/vragen</a:t>
            </a:r>
          </a:p>
        </p:txBody>
      </p:sp>
      <p:pic>
        <p:nvPicPr>
          <p:cNvPr id="2" name="Tijdelijke aanduiding voor inhoud 1">
            <a:extLst>
              <a:ext uri="{FF2B5EF4-FFF2-40B4-BE49-F238E27FC236}">
                <a16:creationId xmlns:a16="http://schemas.microsoft.com/office/drawing/2014/main" id="{74B26F60-7BB8-4450-8B31-68AC56F0A504}"/>
              </a:ext>
            </a:extLst>
          </p:cNvPr>
          <p:cNvPicPr>
            <a:picLocks noGrp="1" noChangeAspect="1"/>
          </p:cNvPicPr>
          <p:nvPr>
            <p:ph idx="1"/>
          </p:nvPr>
        </p:nvPicPr>
        <p:blipFill>
          <a:blip r:embed="rId2"/>
          <a:stretch>
            <a:fillRect/>
          </a:stretch>
        </p:blipFill>
        <p:spPr>
          <a:xfrm>
            <a:off x="2477427" y="2019209"/>
            <a:ext cx="3764287" cy="2819582"/>
          </a:xfrm>
          <a:prstGeom prst="rect">
            <a:avLst/>
          </a:prstGeom>
        </p:spPr>
      </p:pic>
    </p:spTree>
    <p:extLst>
      <p:ext uri="{BB962C8B-B14F-4D97-AF65-F5344CB8AC3E}">
        <p14:creationId xmlns:p14="http://schemas.microsoft.com/office/powerpoint/2010/main" val="116783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BAS</a:t>
            </a:r>
            <a:endParaRPr lang="nl-NL" sz="2200" dirty="0">
              <a:solidFill>
                <a:srgbClr val="0097D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inhoud 3">
            <a:extLst>
              <a:ext uri="{FF2B5EF4-FFF2-40B4-BE49-F238E27FC236}">
                <a16:creationId xmlns:a16="http://schemas.microsoft.com/office/drawing/2014/main" id="{1629F07C-DABC-43EB-BEC2-1956E9B00D1C}"/>
              </a:ext>
            </a:extLst>
          </p:cNvPr>
          <p:cNvSpPr>
            <a:spLocks noGrp="1"/>
          </p:cNvSpPr>
          <p:nvPr>
            <p:ph idx="1"/>
          </p:nvPr>
        </p:nvSpPr>
        <p:spPr/>
        <p:txBody>
          <a:bodyPr>
            <a:normAutofit/>
          </a:bodyPr>
          <a:lstStyle/>
          <a:p>
            <a:pPr marL="0" indent="0">
              <a:buNone/>
            </a:pPr>
            <a:r>
              <a:rPr lang="nl-NL" sz="2000" dirty="0"/>
              <a:t>Budget – Advies – Schulddienstverlening</a:t>
            </a:r>
          </a:p>
          <a:p>
            <a:pPr marL="0" indent="0">
              <a:buNone/>
            </a:pPr>
            <a:endParaRPr lang="nl-NL" sz="2000" dirty="0"/>
          </a:p>
          <a:p>
            <a:pPr marL="0" indent="0">
              <a:buNone/>
            </a:pPr>
            <a:r>
              <a:rPr lang="nl-NL" sz="2000" dirty="0"/>
              <a:t>Het team bestaat uit:</a:t>
            </a:r>
          </a:p>
          <a:p>
            <a:pPr marL="0" indent="0">
              <a:buNone/>
            </a:pPr>
            <a:endParaRPr lang="nl-NL" sz="2000" dirty="0"/>
          </a:p>
          <a:p>
            <a:pPr marL="0" indent="0">
              <a:buNone/>
            </a:pPr>
            <a:r>
              <a:rPr lang="nl-NL" sz="2000" dirty="0"/>
              <a:t>11 schulddienstverleners</a:t>
            </a:r>
          </a:p>
          <a:p>
            <a:pPr marL="0" indent="0">
              <a:buNone/>
            </a:pPr>
            <a:r>
              <a:rPr lang="nl-NL" sz="2000" dirty="0"/>
              <a:t>4 medewerkers budgetbeheer</a:t>
            </a:r>
          </a:p>
          <a:p>
            <a:pPr marL="0" indent="0">
              <a:buNone/>
            </a:pPr>
            <a:r>
              <a:rPr lang="nl-NL" sz="2000" dirty="0"/>
              <a:t>2 administratief medewerkers</a:t>
            </a:r>
          </a:p>
          <a:p>
            <a:pPr marL="0" indent="0">
              <a:buNone/>
            </a:pPr>
            <a:r>
              <a:rPr lang="nl-NL" sz="2000" dirty="0"/>
              <a:t>1 coördinator</a:t>
            </a:r>
          </a:p>
          <a:p>
            <a:pPr marL="0" indent="0">
              <a:buNone/>
            </a:pPr>
            <a:endParaRPr lang="nl-NL" sz="2000" dirty="0"/>
          </a:p>
          <a:p>
            <a:pPr marL="0" indent="0">
              <a:buNone/>
            </a:pPr>
            <a:endParaRPr lang="nl-NL" dirty="0"/>
          </a:p>
        </p:txBody>
      </p:sp>
      <p:pic>
        <p:nvPicPr>
          <p:cNvPr id="6" name="Afbeelding 5">
            <a:extLst>
              <a:ext uri="{FF2B5EF4-FFF2-40B4-BE49-F238E27FC236}">
                <a16:creationId xmlns:a16="http://schemas.microsoft.com/office/drawing/2014/main" id="{4562AB8C-DACA-41E2-B037-927870CD63F8}"/>
              </a:ext>
            </a:extLst>
          </p:cNvPr>
          <p:cNvPicPr>
            <a:picLocks noChangeAspect="1"/>
          </p:cNvPicPr>
          <p:nvPr/>
        </p:nvPicPr>
        <p:blipFill>
          <a:blip r:embed="rId3"/>
          <a:stretch>
            <a:fillRect/>
          </a:stretch>
        </p:blipFill>
        <p:spPr>
          <a:xfrm>
            <a:off x="4241587" y="2442237"/>
            <a:ext cx="4482686" cy="2953453"/>
          </a:xfrm>
          <a:prstGeom prst="rect">
            <a:avLst/>
          </a:prstGeom>
        </p:spPr>
      </p:pic>
    </p:spTree>
    <p:extLst>
      <p:ext uri="{BB962C8B-B14F-4D97-AF65-F5344CB8AC3E}">
        <p14:creationId xmlns:p14="http://schemas.microsoft.com/office/powerpoint/2010/main" val="204910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PRAKTIJK 1</a:t>
            </a:r>
            <a:endParaRPr lang="nl-NL" sz="2200" dirty="0">
              <a:solidFill>
                <a:srgbClr val="0097D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inhoud 3">
            <a:extLst>
              <a:ext uri="{FF2B5EF4-FFF2-40B4-BE49-F238E27FC236}">
                <a16:creationId xmlns:a16="http://schemas.microsoft.com/office/drawing/2014/main" id="{1629F07C-DABC-43EB-BEC2-1956E9B00D1C}"/>
              </a:ext>
            </a:extLst>
          </p:cNvPr>
          <p:cNvSpPr>
            <a:spLocks noGrp="1"/>
          </p:cNvSpPr>
          <p:nvPr>
            <p:ph idx="1"/>
          </p:nvPr>
        </p:nvSpPr>
        <p:spPr>
          <a:xfrm>
            <a:off x="628650" y="1429230"/>
            <a:ext cx="7886700" cy="1621331"/>
          </a:xfrm>
        </p:spPr>
        <p:txBody>
          <a:bodyPr>
            <a:normAutofit lnSpcReduction="10000"/>
          </a:bodyPr>
          <a:lstStyle/>
          <a:p>
            <a:pPr marL="0" indent="0">
              <a:buNone/>
            </a:pPr>
            <a:r>
              <a:rPr lang="nl-NL" dirty="0"/>
              <a:t>Crisissituatie: </a:t>
            </a:r>
          </a:p>
          <a:p>
            <a:pPr marL="0" indent="0">
              <a:buNone/>
            </a:pPr>
            <a:r>
              <a:rPr lang="nl-NL" sz="1200" dirty="0"/>
              <a:t>Oktober 2019: Een gezin met 2 kinderen, 3</a:t>
            </a:r>
            <a:r>
              <a:rPr lang="nl-NL" sz="1200" baseline="30000" dirty="0"/>
              <a:t>e</a:t>
            </a:r>
            <a:r>
              <a:rPr lang="nl-NL" sz="1200" dirty="0"/>
              <a:t> kindje op komst. Het gezin is afgesloten van energie en meldt zich bij ons. Zowel meneer als mevrouw hebben psychische problemen en hebben hieraan gewerkt. Ze hebben hun financiën “geparkeerd”, post is niet meer opengemaakt, e-mail wordt niet gelezen. De totale schuldenlast is bijna € 30.000,00 verdeeld over ruim 50 schuldeisers. Er is beslag gelegd door schuldeisers. Meneer en mevrouw zijn beide volledig arbeidsongeschikt en ontvangen een WAO-uitkering. Ze hebben een auto. </a:t>
            </a:r>
          </a:p>
          <a:p>
            <a:pPr marL="0" indent="0">
              <a:buNone/>
            </a:pPr>
            <a:r>
              <a:rPr lang="nl-NL" sz="1200" dirty="0"/>
              <a:t>Wat is er nodig (geweest) om deze familie te helpen?</a:t>
            </a:r>
          </a:p>
          <a:p>
            <a:pPr>
              <a:buFont typeface="Wingdings" panose="05000000000000000000" pitchFamily="2" charset="2"/>
              <a:buChar char="q"/>
            </a:pPr>
            <a:endParaRPr lang="nl-NL" sz="1200" dirty="0"/>
          </a:p>
        </p:txBody>
      </p:sp>
      <p:sp>
        <p:nvSpPr>
          <p:cNvPr id="3" name="Tekstvak 2">
            <a:extLst>
              <a:ext uri="{FF2B5EF4-FFF2-40B4-BE49-F238E27FC236}">
                <a16:creationId xmlns:a16="http://schemas.microsoft.com/office/drawing/2014/main" id="{C37A7B97-7E27-4DDB-8160-04F952045EDB}"/>
              </a:ext>
            </a:extLst>
          </p:cNvPr>
          <p:cNvSpPr txBox="1"/>
          <p:nvPr/>
        </p:nvSpPr>
        <p:spPr>
          <a:xfrm>
            <a:off x="729983" y="3165822"/>
            <a:ext cx="3096666" cy="2492990"/>
          </a:xfrm>
          <a:prstGeom prst="rect">
            <a:avLst/>
          </a:prstGeom>
          <a:noFill/>
        </p:spPr>
        <p:txBody>
          <a:bodyPr wrap="square" rtlCol="0">
            <a:spAutoFit/>
          </a:bodyPr>
          <a:lstStyle/>
          <a:p>
            <a:pPr>
              <a:buFont typeface="Wingdings" panose="05000000000000000000" pitchFamily="2" charset="2"/>
              <a:buChar char="q"/>
            </a:pPr>
            <a:r>
              <a:rPr lang="nl-NL" sz="1200" dirty="0"/>
              <a:t>Crisisinterventie</a:t>
            </a:r>
          </a:p>
          <a:p>
            <a:pPr>
              <a:buFont typeface="Wingdings" panose="05000000000000000000" pitchFamily="2" charset="2"/>
              <a:buChar char="q"/>
            </a:pPr>
            <a:r>
              <a:rPr lang="nl-NL" sz="1200" dirty="0"/>
              <a:t>Nieuw energiecontract</a:t>
            </a:r>
          </a:p>
          <a:p>
            <a:pPr>
              <a:buFont typeface="Wingdings" panose="05000000000000000000" pitchFamily="2" charset="2"/>
              <a:buChar char="q"/>
            </a:pPr>
            <a:r>
              <a:rPr lang="nl-NL" sz="1200" dirty="0"/>
              <a:t>(Spoed) budgetbeheer</a:t>
            </a:r>
          </a:p>
          <a:p>
            <a:pPr>
              <a:buFont typeface="Wingdings" panose="05000000000000000000" pitchFamily="2" charset="2"/>
              <a:buChar char="q"/>
            </a:pPr>
            <a:r>
              <a:rPr lang="nl-NL" sz="1200" dirty="0"/>
              <a:t>Bijzondere bijstand</a:t>
            </a:r>
          </a:p>
          <a:p>
            <a:pPr>
              <a:buFont typeface="Wingdings" panose="05000000000000000000" pitchFamily="2" charset="2"/>
              <a:buChar char="q"/>
            </a:pPr>
            <a:r>
              <a:rPr lang="nl-NL" sz="1200" dirty="0"/>
              <a:t>Stabilisatie</a:t>
            </a:r>
          </a:p>
          <a:p>
            <a:pPr>
              <a:buFont typeface="Wingdings" panose="05000000000000000000" pitchFamily="2" charset="2"/>
              <a:buChar char="q"/>
            </a:pPr>
            <a:r>
              <a:rPr lang="nl-NL" sz="1200" dirty="0"/>
              <a:t>Inzet vrijwilliger</a:t>
            </a:r>
          </a:p>
          <a:p>
            <a:pPr>
              <a:buFont typeface="Wingdings" panose="05000000000000000000" pitchFamily="2" charset="2"/>
              <a:buChar char="q"/>
            </a:pPr>
            <a:r>
              <a:rPr lang="nl-NL" sz="1200" dirty="0"/>
              <a:t>Schuldregeling</a:t>
            </a:r>
          </a:p>
          <a:p>
            <a:pPr>
              <a:buFont typeface="Wingdings" panose="05000000000000000000" pitchFamily="2" charset="2"/>
              <a:buChar char="q"/>
            </a:pPr>
            <a:r>
              <a:rPr lang="nl-NL" sz="1200" dirty="0"/>
              <a:t>Saneringskrediet</a:t>
            </a:r>
          </a:p>
          <a:p>
            <a:pPr>
              <a:buFont typeface="Wingdings" panose="05000000000000000000" pitchFamily="2" charset="2"/>
              <a:buChar char="q"/>
            </a:pPr>
            <a:r>
              <a:rPr lang="nl-NL" sz="1200" dirty="0"/>
              <a:t>Verkoop auto</a:t>
            </a:r>
          </a:p>
          <a:p>
            <a:pPr>
              <a:buFont typeface="Wingdings" panose="05000000000000000000" pitchFamily="2" charset="2"/>
              <a:buChar char="q"/>
            </a:pPr>
            <a:r>
              <a:rPr lang="nl-NL" sz="1200" dirty="0"/>
              <a:t>Bewindvoering</a:t>
            </a:r>
          </a:p>
          <a:p>
            <a:pPr>
              <a:buFont typeface="Wingdings" panose="05000000000000000000" pitchFamily="2" charset="2"/>
              <a:buChar char="q"/>
            </a:pPr>
            <a:r>
              <a:rPr lang="nl-NL" sz="1200" dirty="0"/>
              <a:t>WSNP</a:t>
            </a:r>
          </a:p>
          <a:p>
            <a:pPr>
              <a:buFont typeface="Wingdings" panose="05000000000000000000" pitchFamily="2" charset="2"/>
              <a:buChar char="q"/>
            </a:pPr>
            <a:r>
              <a:rPr lang="nl-NL" sz="1200" dirty="0"/>
              <a:t>Babypakket</a:t>
            </a:r>
          </a:p>
          <a:p>
            <a:pPr>
              <a:buFont typeface="Wingdings" panose="05000000000000000000" pitchFamily="2" charset="2"/>
              <a:buChar char="q"/>
            </a:pPr>
            <a:r>
              <a:rPr lang="nl-NL" sz="1200" dirty="0"/>
              <a:t>Hulp bij het zoeken naar werk</a:t>
            </a:r>
          </a:p>
        </p:txBody>
      </p:sp>
      <p:sp>
        <p:nvSpPr>
          <p:cNvPr id="7" name="Tekstvak 6">
            <a:extLst>
              <a:ext uri="{FF2B5EF4-FFF2-40B4-BE49-F238E27FC236}">
                <a16:creationId xmlns:a16="http://schemas.microsoft.com/office/drawing/2014/main" id="{BEFFB4C0-35DF-4B70-8D89-CC24D57841FB}"/>
              </a:ext>
            </a:extLst>
          </p:cNvPr>
          <p:cNvSpPr txBox="1"/>
          <p:nvPr/>
        </p:nvSpPr>
        <p:spPr>
          <a:xfrm>
            <a:off x="4587585" y="3165822"/>
            <a:ext cx="3027291" cy="3231654"/>
          </a:xfrm>
          <a:prstGeom prst="rect">
            <a:avLst/>
          </a:prstGeom>
          <a:noFill/>
        </p:spPr>
        <p:txBody>
          <a:bodyPr wrap="square" rtlCol="0">
            <a:spAutoFit/>
          </a:bodyPr>
          <a:lstStyle/>
          <a:p>
            <a:pPr>
              <a:buFont typeface="Wingdings" panose="05000000000000000000" pitchFamily="2" charset="2"/>
              <a:buChar char="q"/>
            </a:pPr>
            <a:r>
              <a:rPr lang="nl-NL" sz="1200" dirty="0"/>
              <a:t>Budget coaching</a:t>
            </a:r>
          </a:p>
          <a:p>
            <a:pPr>
              <a:buFont typeface="Wingdings" panose="05000000000000000000" pitchFamily="2" charset="2"/>
              <a:buChar char="q"/>
            </a:pPr>
            <a:r>
              <a:rPr lang="nl-NL" sz="1200" dirty="0"/>
              <a:t>Duurzame financiële dienstverlening</a:t>
            </a:r>
          </a:p>
          <a:p>
            <a:pPr>
              <a:buFont typeface="Wingdings" panose="05000000000000000000" pitchFamily="2" charset="2"/>
              <a:buChar char="q"/>
            </a:pPr>
            <a:r>
              <a:rPr lang="nl-NL" sz="1200" dirty="0"/>
              <a:t>Afronding boekhouding</a:t>
            </a:r>
          </a:p>
          <a:p>
            <a:pPr>
              <a:buFont typeface="Wingdings" panose="05000000000000000000" pitchFamily="2" charset="2"/>
              <a:buChar char="q"/>
            </a:pPr>
            <a:r>
              <a:rPr lang="nl-NL" sz="1200" dirty="0"/>
              <a:t>Nieuwe boekhouder</a:t>
            </a:r>
          </a:p>
          <a:p>
            <a:pPr>
              <a:buFont typeface="Wingdings" panose="05000000000000000000" pitchFamily="2" charset="2"/>
              <a:buChar char="q"/>
            </a:pPr>
            <a:r>
              <a:rPr lang="nl-NL" sz="1200" dirty="0"/>
              <a:t>BBZ levensonderhoud</a:t>
            </a:r>
          </a:p>
          <a:p>
            <a:pPr>
              <a:buFont typeface="Wingdings" panose="05000000000000000000" pitchFamily="2" charset="2"/>
              <a:buChar char="q"/>
            </a:pPr>
            <a:r>
              <a:rPr lang="nl-NL" sz="1200" dirty="0"/>
              <a:t>BBZ saneringskrediet</a:t>
            </a:r>
          </a:p>
          <a:p>
            <a:pPr>
              <a:buFont typeface="Wingdings" panose="05000000000000000000" pitchFamily="2" charset="2"/>
              <a:buChar char="q"/>
            </a:pPr>
            <a:r>
              <a:rPr lang="nl-NL" sz="1200" dirty="0"/>
              <a:t>Hulp van Sociaal Raadslieden</a:t>
            </a:r>
          </a:p>
          <a:p>
            <a:pPr>
              <a:buFont typeface="Wingdings" panose="05000000000000000000" pitchFamily="2" charset="2"/>
              <a:buChar char="q"/>
            </a:pPr>
            <a:r>
              <a:rPr lang="nl-NL" sz="1200" dirty="0"/>
              <a:t>Hulp van Sociaal Team</a:t>
            </a:r>
          </a:p>
          <a:p>
            <a:pPr>
              <a:buFont typeface="Wingdings" panose="05000000000000000000" pitchFamily="2" charset="2"/>
              <a:buChar char="q"/>
            </a:pPr>
            <a:r>
              <a:rPr lang="nl-NL" sz="1200" dirty="0"/>
              <a:t>Herfinanciering </a:t>
            </a:r>
          </a:p>
          <a:p>
            <a:pPr>
              <a:buFont typeface="Wingdings" panose="05000000000000000000" pitchFamily="2" charset="2"/>
              <a:buChar char="q"/>
            </a:pPr>
            <a:r>
              <a:rPr lang="nl-NL" sz="1200" dirty="0"/>
              <a:t>Betalingsregeling</a:t>
            </a:r>
          </a:p>
          <a:p>
            <a:pPr>
              <a:buFont typeface="Wingdings" panose="05000000000000000000" pitchFamily="2" charset="2"/>
              <a:buChar char="q"/>
            </a:pPr>
            <a:r>
              <a:rPr lang="nl-NL" sz="1200" dirty="0"/>
              <a:t>Intake</a:t>
            </a:r>
          </a:p>
          <a:p>
            <a:pPr>
              <a:buFont typeface="Wingdings" panose="05000000000000000000" pitchFamily="2" charset="2"/>
              <a:buChar char="q"/>
            </a:pPr>
            <a:r>
              <a:rPr lang="nl-NL" sz="1200" dirty="0"/>
              <a:t>Doorverwijzing naar huisarts</a:t>
            </a:r>
          </a:p>
          <a:p>
            <a:pPr>
              <a:buFont typeface="Wingdings" panose="05000000000000000000" pitchFamily="2" charset="2"/>
              <a:buChar char="q"/>
            </a:pPr>
            <a:r>
              <a:rPr lang="nl-NL" sz="1200" dirty="0"/>
              <a:t>Overig</a:t>
            </a:r>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p:txBody>
      </p:sp>
    </p:spTree>
    <p:extLst>
      <p:ext uri="{BB962C8B-B14F-4D97-AF65-F5344CB8AC3E}">
        <p14:creationId xmlns:p14="http://schemas.microsoft.com/office/powerpoint/2010/main" val="415505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PRAKTIJK 1</a:t>
            </a:r>
            <a:endParaRPr lang="nl-NL" sz="2200" dirty="0">
              <a:solidFill>
                <a:srgbClr val="0097D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inhoud 3">
            <a:extLst>
              <a:ext uri="{FF2B5EF4-FFF2-40B4-BE49-F238E27FC236}">
                <a16:creationId xmlns:a16="http://schemas.microsoft.com/office/drawing/2014/main" id="{1629F07C-DABC-43EB-BEC2-1956E9B00D1C}"/>
              </a:ext>
            </a:extLst>
          </p:cNvPr>
          <p:cNvSpPr>
            <a:spLocks noGrp="1"/>
          </p:cNvSpPr>
          <p:nvPr>
            <p:ph idx="1"/>
          </p:nvPr>
        </p:nvSpPr>
        <p:spPr>
          <a:xfrm>
            <a:off x="628650" y="1429230"/>
            <a:ext cx="7886700" cy="1621331"/>
          </a:xfrm>
        </p:spPr>
        <p:txBody>
          <a:bodyPr>
            <a:normAutofit/>
          </a:bodyPr>
          <a:lstStyle/>
          <a:p>
            <a:pPr marL="0" indent="0">
              <a:buNone/>
            </a:pPr>
            <a:r>
              <a:rPr lang="nl-NL" dirty="0"/>
              <a:t>Crisissituatie: </a:t>
            </a:r>
          </a:p>
          <a:p>
            <a:pPr marL="0" indent="0">
              <a:buNone/>
            </a:pPr>
            <a:r>
              <a:rPr lang="nl-NL" sz="1200" b="1" dirty="0">
                <a:solidFill>
                  <a:schemeClr val="accent6">
                    <a:lumMod val="75000"/>
                  </a:schemeClr>
                </a:solidFill>
              </a:rPr>
              <a:t>Situatie nu:</a:t>
            </a:r>
          </a:p>
          <a:p>
            <a:pPr marL="0" indent="0">
              <a:buNone/>
            </a:pPr>
            <a:r>
              <a:rPr lang="nl-NL" sz="1200" b="1" dirty="0">
                <a:solidFill>
                  <a:schemeClr val="accent6">
                    <a:lumMod val="75000"/>
                  </a:schemeClr>
                </a:solidFill>
              </a:rPr>
              <a:t>Het gezin heeft momenteel alleen nog een saneringskrediet waar ze op afbetalen. </a:t>
            </a:r>
          </a:p>
          <a:p>
            <a:pPr marL="0" indent="0">
              <a:buNone/>
            </a:pPr>
            <a:r>
              <a:rPr lang="nl-NL" sz="1200" b="1" dirty="0">
                <a:solidFill>
                  <a:schemeClr val="accent6">
                    <a:lumMod val="75000"/>
                  </a:schemeClr>
                </a:solidFill>
              </a:rPr>
              <a:t>Budgetbeheer bleek onvoldoende om hen structureel te helpen, ze staan nu onder beschermingsbewind.</a:t>
            </a:r>
          </a:p>
          <a:p>
            <a:pPr marL="0" indent="0">
              <a:buNone/>
            </a:pPr>
            <a:endParaRPr lang="nl-NL" sz="1200" b="1" dirty="0">
              <a:solidFill>
                <a:schemeClr val="accent6">
                  <a:lumMod val="75000"/>
                </a:schemeClr>
              </a:solidFill>
            </a:endParaRPr>
          </a:p>
          <a:p>
            <a:pPr>
              <a:buFont typeface="Wingdings" panose="05000000000000000000" pitchFamily="2" charset="2"/>
              <a:buChar char="q"/>
            </a:pPr>
            <a:endParaRPr lang="nl-NL" sz="1200" dirty="0"/>
          </a:p>
        </p:txBody>
      </p:sp>
      <p:sp>
        <p:nvSpPr>
          <p:cNvPr id="3" name="Tekstvak 2">
            <a:extLst>
              <a:ext uri="{FF2B5EF4-FFF2-40B4-BE49-F238E27FC236}">
                <a16:creationId xmlns:a16="http://schemas.microsoft.com/office/drawing/2014/main" id="{C37A7B97-7E27-4DDB-8160-04F952045EDB}"/>
              </a:ext>
            </a:extLst>
          </p:cNvPr>
          <p:cNvSpPr txBox="1"/>
          <p:nvPr/>
        </p:nvSpPr>
        <p:spPr>
          <a:xfrm>
            <a:off x="744731" y="3165822"/>
            <a:ext cx="3096666" cy="2492990"/>
          </a:xfrm>
          <a:prstGeom prst="rect">
            <a:avLst/>
          </a:prstGeom>
          <a:noFill/>
        </p:spPr>
        <p:txBody>
          <a:bodyPr wrap="square" rtlCol="0">
            <a:spAutoFit/>
          </a:bodyPr>
          <a:lstStyle/>
          <a:p>
            <a:pPr>
              <a:buFont typeface="Wingdings" panose="05000000000000000000" pitchFamily="2" charset="2"/>
              <a:buChar char="q"/>
            </a:pPr>
            <a:r>
              <a:rPr lang="nl-NL" sz="1200" b="1" dirty="0">
                <a:solidFill>
                  <a:schemeClr val="accent6">
                    <a:lumMod val="75000"/>
                  </a:schemeClr>
                </a:solidFill>
              </a:rPr>
              <a:t>Crisisinterventie</a:t>
            </a:r>
          </a:p>
          <a:p>
            <a:pPr>
              <a:buFont typeface="Wingdings" panose="05000000000000000000" pitchFamily="2" charset="2"/>
              <a:buChar char="q"/>
            </a:pPr>
            <a:r>
              <a:rPr lang="nl-NL" sz="1200" b="1" dirty="0">
                <a:solidFill>
                  <a:schemeClr val="accent6">
                    <a:lumMod val="75000"/>
                  </a:schemeClr>
                </a:solidFill>
              </a:rPr>
              <a:t>Nieuw energiecontract</a:t>
            </a:r>
          </a:p>
          <a:p>
            <a:pPr>
              <a:buFont typeface="Wingdings" panose="05000000000000000000" pitchFamily="2" charset="2"/>
              <a:buChar char="q"/>
            </a:pPr>
            <a:r>
              <a:rPr lang="nl-NL" sz="1200" b="1" dirty="0">
                <a:solidFill>
                  <a:schemeClr val="accent6">
                    <a:lumMod val="75000"/>
                  </a:schemeClr>
                </a:solidFill>
              </a:rPr>
              <a:t>(Spoed) budgetbeheer</a:t>
            </a:r>
          </a:p>
          <a:p>
            <a:pPr>
              <a:buFont typeface="Wingdings" panose="05000000000000000000" pitchFamily="2" charset="2"/>
              <a:buChar char="q"/>
            </a:pPr>
            <a:r>
              <a:rPr lang="nl-NL" sz="1200" b="1" dirty="0">
                <a:solidFill>
                  <a:schemeClr val="accent6">
                    <a:lumMod val="75000"/>
                  </a:schemeClr>
                </a:solidFill>
              </a:rPr>
              <a:t>Bijzondere bijstand</a:t>
            </a:r>
          </a:p>
          <a:p>
            <a:pPr>
              <a:buFont typeface="Wingdings" panose="05000000000000000000" pitchFamily="2" charset="2"/>
              <a:buChar char="q"/>
            </a:pPr>
            <a:r>
              <a:rPr lang="nl-NL" sz="1200" b="1" dirty="0">
                <a:solidFill>
                  <a:schemeClr val="accent6">
                    <a:lumMod val="75000"/>
                  </a:schemeClr>
                </a:solidFill>
              </a:rPr>
              <a:t>Stabilisatie</a:t>
            </a:r>
          </a:p>
          <a:p>
            <a:pPr>
              <a:buFont typeface="Wingdings" panose="05000000000000000000" pitchFamily="2" charset="2"/>
              <a:buChar char="q"/>
            </a:pPr>
            <a:r>
              <a:rPr lang="nl-NL" sz="1200" b="1" dirty="0">
                <a:solidFill>
                  <a:schemeClr val="accent6">
                    <a:lumMod val="75000"/>
                  </a:schemeClr>
                </a:solidFill>
              </a:rPr>
              <a:t>Inzet vrijwilliger</a:t>
            </a:r>
          </a:p>
          <a:p>
            <a:pPr>
              <a:buFont typeface="Wingdings" panose="05000000000000000000" pitchFamily="2" charset="2"/>
              <a:buChar char="q"/>
            </a:pPr>
            <a:r>
              <a:rPr lang="nl-NL" sz="1200" b="1" dirty="0">
                <a:solidFill>
                  <a:schemeClr val="accent6">
                    <a:lumMod val="75000"/>
                  </a:schemeClr>
                </a:solidFill>
              </a:rPr>
              <a:t>Schuldregeling</a:t>
            </a:r>
          </a:p>
          <a:p>
            <a:pPr>
              <a:buFont typeface="Wingdings" panose="05000000000000000000" pitchFamily="2" charset="2"/>
              <a:buChar char="q"/>
            </a:pPr>
            <a:r>
              <a:rPr lang="nl-NL" sz="1200" b="1" dirty="0">
                <a:solidFill>
                  <a:schemeClr val="accent6">
                    <a:lumMod val="75000"/>
                  </a:schemeClr>
                </a:solidFill>
              </a:rPr>
              <a:t>Saneringskrediet</a:t>
            </a:r>
          </a:p>
          <a:p>
            <a:pPr>
              <a:buFont typeface="Wingdings" panose="05000000000000000000" pitchFamily="2" charset="2"/>
              <a:buChar char="q"/>
            </a:pPr>
            <a:r>
              <a:rPr lang="nl-NL" sz="1200" dirty="0"/>
              <a:t>Verkoop auto</a:t>
            </a:r>
          </a:p>
          <a:p>
            <a:pPr>
              <a:buFont typeface="Wingdings" panose="05000000000000000000" pitchFamily="2" charset="2"/>
              <a:buChar char="q"/>
            </a:pPr>
            <a:r>
              <a:rPr lang="nl-NL" sz="1200" b="1" dirty="0">
                <a:solidFill>
                  <a:schemeClr val="accent6">
                    <a:lumMod val="75000"/>
                  </a:schemeClr>
                </a:solidFill>
              </a:rPr>
              <a:t>Bewindvoering</a:t>
            </a:r>
          </a:p>
          <a:p>
            <a:pPr>
              <a:buFont typeface="Wingdings" panose="05000000000000000000" pitchFamily="2" charset="2"/>
              <a:buChar char="q"/>
            </a:pPr>
            <a:r>
              <a:rPr lang="nl-NL" sz="1200" dirty="0"/>
              <a:t>WSNP</a:t>
            </a:r>
          </a:p>
          <a:p>
            <a:pPr>
              <a:buFont typeface="Wingdings" panose="05000000000000000000" pitchFamily="2" charset="2"/>
              <a:buChar char="q"/>
            </a:pPr>
            <a:r>
              <a:rPr lang="nl-NL" sz="1200" b="1" dirty="0">
                <a:solidFill>
                  <a:schemeClr val="accent6">
                    <a:lumMod val="75000"/>
                  </a:schemeClr>
                </a:solidFill>
              </a:rPr>
              <a:t>Babypakket</a:t>
            </a:r>
          </a:p>
          <a:p>
            <a:pPr>
              <a:buFont typeface="Wingdings" panose="05000000000000000000" pitchFamily="2" charset="2"/>
              <a:buChar char="q"/>
            </a:pPr>
            <a:r>
              <a:rPr lang="nl-NL" sz="1200" dirty="0"/>
              <a:t>Hulp bij het zoeken naar werk</a:t>
            </a:r>
          </a:p>
        </p:txBody>
      </p:sp>
      <p:sp>
        <p:nvSpPr>
          <p:cNvPr id="7" name="Tekstvak 6">
            <a:extLst>
              <a:ext uri="{FF2B5EF4-FFF2-40B4-BE49-F238E27FC236}">
                <a16:creationId xmlns:a16="http://schemas.microsoft.com/office/drawing/2014/main" id="{BEFFB4C0-35DF-4B70-8D89-CC24D57841FB}"/>
              </a:ext>
            </a:extLst>
          </p:cNvPr>
          <p:cNvSpPr txBox="1"/>
          <p:nvPr/>
        </p:nvSpPr>
        <p:spPr>
          <a:xfrm>
            <a:off x="4587585" y="3165822"/>
            <a:ext cx="3027291" cy="3231654"/>
          </a:xfrm>
          <a:prstGeom prst="rect">
            <a:avLst/>
          </a:prstGeom>
          <a:noFill/>
        </p:spPr>
        <p:txBody>
          <a:bodyPr wrap="square" rtlCol="0">
            <a:spAutoFit/>
          </a:bodyPr>
          <a:lstStyle/>
          <a:p>
            <a:pPr>
              <a:buFont typeface="Wingdings" panose="05000000000000000000" pitchFamily="2" charset="2"/>
              <a:buChar char="q"/>
            </a:pPr>
            <a:r>
              <a:rPr lang="nl-NL" sz="1200" b="1" dirty="0">
                <a:solidFill>
                  <a:schemeClr val="accent6">
                    <a:lumMod val="75000"/>
                  </a:schemeClr>
                </a:solidFill>
              </a:rPr>
              <a:t>Budget coaching</a:t>
            </a:r>
          </a:p>
          <a:p>
            <a:pPr>
              <a:buFont typeface="Wingdings" panose="05000000000000000000" pitchFamily="2" charset="2"/>
              <a:buChar char="q"/>
            </a:pPr>
            <a:r>
              <a:rPr lang="nl-NL" sz="1200" dirty="0"/>
              <a:t>Duurzame financiële dienstverlening</a:t>
            </a:r>
          </a:p>
          <a:p>
            <a:pPr>
              <a:buFont typeface="Wingdings" panose="05000000000000000000" pitchFamily="2" charset="2"/>
              <a:buChar char="q"/>
            </a:pPr>
            <a:r>
              <a:rPr lang="nl-NL" sz="1200" dirty="0"/>
              <a:t>Afronding boekhouding</a:t>
            </a:r>
          </a:p>
          <a:p>
            <a:pPr>
              <a:buFont typeface="Wingdings" panose="05000000000000000000" pitchFamily="2" charset="2"/>
              <a:buChar char="q"/>
            </a:pPr>
            <a:r>
              <a:rPr lang="nl-NL" sz="1200" dirty="0"/>
              <a:t>Nieuwe boekhouder</a:t>
            </a:r>
          </a:p>
          <a:p>
            <a:pPr>
              <a:buFont typeface="Wingdings" panose="05000000000000000000" pitchFamily="2" charset="2"/>
              <a:buChar char="q"/>
            </a:pPr>
            <a:r>
              <a:rPr lang="nl-NL" sz="1200" dirty="0"/>
              <a:t>BBZ levensonderhoud</a:t>
            </a:r>
          </a:p>
          <a:p>
            <a:pPr>
              <a:buFont typeface="Wingdings" panose="05000000000000000000" pitchFamily="2" charset="2"/>
              <a:buChar char="q"/>
            </a:pPr>
            <a:r>
              <a:rPr lang="nl-NL" sz="1200" dirty="0"/>
              <a:t>BBZ saneringskrediet</a:t>
            </a:r>
          </a:p>
          <a:p>
            <a:pPr>
              <a:buFont typeface="Wingdings" panose="05000000000000000000" pitchFamily="2" charset="2"/>
              <a:buChar char="q"/>
            </a:pPr>
            <a:r>
              <a:rPr lang="nl-NL" sz="1200" b="1" dirty="0">
                <a:solidFill>
                  <a:schemeClr val="accent6">
                    <a:lumMod val="75000"/>
                  </a:schemeClr>
                </a:solidFill>
              </a:rPr>
              <a:t>Hulp van Sociaal Raadslieden</a:t>
            </a:r>
          </a:p>
          <a:p>
            <a:pPr>
              <a:buFont typeface="Wingdings" panose="05000000000000000000" pitchFamily="2" charset="2"/>
              <a:buChar char="q"/>
            </a:pPr>
            <a:r>
              <a:rPr lang="nl-NL" sz="1200" dirty="0"/>
              <a:t>Hulp van Sociaal Team</a:t>
            </a:r>
          </a:p>
          <a:p>
            <a:pPr>
              <a:buFont typeface="Wingdings" panose="05000000000000000000" pitchFamily="2" charset="2"/>
              <a:buChar char="q"/>
            </a:pPr>
            <a:r>
              <a:rPr lang="nl-NL" sz="1200" dirty="0"/>
              <a:t>Herfinanciering </a:t>
            </a:r>
          </a:p>
          <a:p>
            <a:pPr>
              <a:buFont typeface="Wingdings" panose="05000000000000000000" pitchFamily="2" charset="2"/>
              <a:buChar char="q"/>
            </a:pPr>
            <a:r>
              <a:rPr lang="nl-NL" sz="1200" dirty="0"/>
              <a:t>Betalingsregeling</a:t>
            </a:r>
          </a:p>
          <a:p>
            <a:pPr>
              <a:buFont typeface="Wingdings" panose="05000000000000000000" pitchFamily="2" charset="2"/>
              <a:buChar char="q"/>
            </a:pPr>
            <a:r>
              <a:rPr lang="nl-NL" sz="1200" b="1" dirty="0">
                <a:solidFill>
                  <a:schemeClr val="accent6">
                    <a:lumMod val="75000"/>
                  </a:schemeClr>
                </a:solidFill>
              </a:rPr>
              <a:t>Intake</a:t>
            </a:r>
          </a:p>
          <a:p>
            <a:pPr>
              <a:buFont typeface="Wingdings" panose="05000000000000000000" pitchFamily="2" charset="2"/>
              <a:buChar char="q"/>
            </a:pPr>
            <a:r>
              <a:rPr lang="nl-NL" sz="1200" b="1" dirty="0">
                <a:solidFill>
                  <a:schemeClr val="accent6">
                    <a:lumMod val="75000"/>
                  </a:schemeClr>
                </a:solidFill>
              </a:rPr>
              <a:t>Doorverwijzing naar huisarts</a:t>
            </a:r>
          </a:p>
          <a:p>
            <a:pPr>
              <a:buFont typeface="Wingdings" panose="05000000000000000000" pitchFamily="2" charset="2"/>
              <a:buChar char="q"/>
            </a:pPr>
            <a:r>
              <a:rPr lang="nl-NL" sz="1200" dirty="0"/>
              <a:t>Overig</a:t>
            </a:r>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p:txBody>
      </p:sp>
    </p:spTree>
    <p:extLst>
      <p:ext uri="{BB962C8B-B14F-4D97-AF65-F5344CB8AC3E}">
        <p14:creationId xmlns:p14="http://schemas.microsoft.com/office/powerpoint/2010/main" val="272869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PRAKTIJK 2</a:t>
            </a:r>
            <a:endParaRPr lang="nl-NL" sz="2200" dirty="0">
              <a:solidFill>
                <a:srgbClr val="0097D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inhoud 3">
            <a:extLst>
              <a:ext uri="{FF2B5EF4-FFF2-40B4-BE49-F238E27FC236}">
                <a16:creationId xmlns:a16="http://schemas.microsoft.com/office/drawing/2014/main" id="{1629F07C-DABC-43EB-BEC2-1956E9B00D1C}"/>
              </a:ext>
            </a:extLst>
          </p:cNvPr>
          <p:cNvSpPr>
            <a:spLocks noGrp="1"/>
          </p:cNvSpPr>
          <p:nvPr>
            <p:ph idx="1"/>
          </p:nvPr>
        </p:nvSpPr>
        <p:spPr>
          <a:xfrm>
            <a:off x="628650" y="1429230"/>
            <a:ext cx="7886700" cy="1621331"/>
          </a:xfrm>
        </p:spPr>
        <p:txBody>
          <a:bodyPr>
            <a:normAutofit lnSpcReduction="10000"/>
          </a:bodyPr>
          <a:lstStyle/>
          <a:p>
            <a:pPr marL="0" indent="0">
              <a:buNone/>
            </a:pPr>
            <a:r>
              <a:rPr lang="nl-NL" sz="1200" dirty="0"/>
              <a:t>Een vrijwilliger geeft bijles aan één van de kinderen binnen een gezin en concludeert dat er grote financiële problemen zijn. Zij is degene die de ouders overtuigt een aanmelding voor schuldhulpverlening te doen:</a:t>
            </a:r>
          </a:p>
          <a:p>
            <a:pPr marL="0" indent="0">
              <a:buNone/>
            </a:pPr>
            <a:r>
              <a:rPr lang="nl-NL" sz="1200" dirty="0"/>
              <a:t>Vader en moeder hebben 4 minderjarige kinderen. Meneer is ondernemer en verdient goed. De boekhouding is echter niet gedaan in de afgelopen jaren. Er is daarom een hoge schuld bij de Belastingdienst. Daarnaast zijn er nog 4 schuldeisers, de totale schuld bedraagt € 75.000,00. </a:t>
            </a:r>
          </a:p>
          <a:p>
            <a:pPr marL="0" indent="0">
              <a:buNone/>
            </a:pPr>
            <a:r>
              <a:rPr lang="nl-NL" sz="1200" dirty="0"/>
              <a:t>Meneer wil ondernemer blijven.</a:t>
            </a:r>
          </a:p>
          <a:p>
            <a:pPr marL="0" indent="0">
              <a:buNone/>
            </a:pPr>
            <a:r>
              <a:rPr lang="nl-NL" sz="1200" dirty="0"/>
              <a:t>Wat is er nodig (geweest) om deze familie te helpen?</a:t>
            </a:r>
          </a:p>
        </p:txBody>
      </p:sp>
      <p:sp>
        <p:nvSpPr>
          <p:cNvPr id="3" name="Tekstvak 2">
            <a:extLst>
              <a:ext uri="{FF2B5EF4-FFF2-40B4-BE49-F238E27FC236}">
                <a16:creationId xmlns:a16="http://schemas.microsoft.com/office/drawing/2014/main" id="{C37A7B97-7E27-4DDB-8160-04F952045EDB}"/>
              </a:ext>
            </a:extLst>
          </p:cNvPr>
          <p:cNvSpPr txBox="1"/>
          <p:nvPr/>
        </p:nvSpPr>
        <p:spPr>
          <a:xfrm>
            <a:off x="729983" y="3165822"/>
            <a:ext cx="2236054" cy="2492990"/>
          </a:xfrm>
          <a:prstGeom prst="rect">
            <a:avLst/>
          </a:prstGeom>
          <a:noFill/>
        </p:spPr>
        <p:txBody>
          <a:bodyPr wrap="square" rtlCol="0">
            <a:spAutoFit/>
          </a:bodyPr>
          <a:lstStyle/>
          <a:p>
            <a:pPr>
              <a:buFont typeface="Wingdings" panose="05000000000000000000" pitchFamily="2" charset="2"/>
              <a:buChar char="q"/>
            </a:pPr>
            <a:r>
              <a:rPr lang="nl-NL" sz="1200" dirty="0"/>
              <a:t>Crisisinterventie</a:t>
            </a:r>
          </a:p>
          <a:p>
            <a:pPr>
              <a:buFont typeface="Wingdings" panose="05000000000000000000" pitchFamily="2" charset="2"/>
              <a:buChar char="q"/>
            </a:pPr>
            <a:r>
              <a:rPr lang="nl-NL" sz="1200" dirty="0"/>
              <a:t>Nieuw energiecontract</a:t>
            </a:r>
          </a:p>
          <a:p>
            <a:pPr>
              <a:buFont typeface="Wingdings" panose="05000000000000000000" pitchFamily="2" charset="2"/>
              <a:buChar char="q"/>
            </a:pPr>
            <a:r>
              <a:rPr lang="nl-NL" sz="1200" dirty="0"/>
              <a:t>(Spoed) budgetbeheer</a:t>
            </a:r>
          </a:p>
          <a:p>
            <a:pPr>
              <a:buFont typeface="Wingdings" panose="05000000000000000000" pitchFamily="2" charset="2"/>
              <a:buChar char="q"/>
            </a:pPr>
            <a:r>
              <a:rPr lang="nl-NL" sz="1200" dirty="0"/>
              <a:t>Bijzondere bijstand</a:t>
            </a:r>
          </a:p>
          <a:p>
            <a:pPr>
              <a:buFont typeface="Wingdings" panose="05000000000000000000" pitchFamily="2" charset="2"/>
              <a:buChar char="q"/>
            </a:pPr>
            <a:r>
              <a:rPr lang="nl-NL" sz="1200" dirty="0"/>
              <a:t>Stabilisatie</a:t>
            </a:r>
          </a:p>
          <a:p>
            <a:pPr>
              <a:buFont typeface="Wingdings" panose="05000000000000000000" pitchFamily="2" charset="2"/>
              <a:buChar char="q"/>
            </a:pPr>
            <a:r>
              <a:rPr lang="nl-NL" sz="1200" dirty="0"/>
              <a:t>Inzet vrijwilliger</a:t>
            </a:r>
          </a:p>
          <a:p>
            <a:pPr>
              <a:buFont typeface="Wingdings" panose="05000000000000000000" pitchFamily="2" charset="2"/>
              <a:buChar char="q"/>
            </a:pPr>
            <a:r>
              <a:rPr lang="nl-NL" sz="1200" dirty="0"/>
              <a:t>Schuldregeling</a:t>
            </a:r>
          </a:p>
          <a:p>
            <a:pPr>
              <a:buFont typeface="Wingdings" panose="05000000000000000000" pitchFamily="2" charset="2"/>
              <a:buChar char="q"/>
            </a:pPr>
            <a:r>
              <a:rPr lang="nl-NL" sz="1200" dirty="0"/>
              <a:t>Saneringskrediet</a:t>
            </a:r>
          </a:p>
          <a:p>
            <a:pPr>
              <a:buFont typeface="Wingdings" panose="05000000000000000000" pitchFamily="2" charset="2"/>
              <a:buChar char="q"/>
            </a:pPr>
            <a:r>
              <a:rPr lang="nl-NL" sz="1200" dirty="0"/>
              <a:t>Verkoop auto</a:t>
            </a:r>
          </a:p>
          <a:p>
            <a:pPr>
              <a:buFont typeface="Wingdings" panose="05000000000000000000" pitchFamily="2" charset="2"/>
              <a:buChar char="q"/>
            </a:pPr>
            <a:r>
              <a:rPr lang="nl-NL" sz="1200" dirty="0"/>
              <a:t>Bewindvoering</a:t>
            </a:r>
          </a:p>
          <a:p>
            <a:pPr>
              <a:buFont typeface="Wingdings" panose="05000000000000000000" pitchFamily="2" charset="2"/>
              <a:buChar char="q"/>
            </a:pPr>
            <a:r>
              <a:rPr lang="nl-NL" sz="1200" dirty="0"/>
              <a:t>WSNP</a:t>
            </a:r>
          </a:p>
          <a:p>
            <a:pPr>
              <a:buFont typeface="Wingdings" panose="05000000000000000000" pitchFamily="2" charset="2"/>
              <a:buChar char="q"/>
            </a:pPr>
            <a:r>
              <a:rPr lang="nl-NL" sz="1200" dirty="0"/>
              <a:t>Babypakket</a:t>
            </a:r>
          </a:p>
          <a:p>
            <a:pPr>
              <a:buFont typeface="Wingdings" panose="05000000000000000000" pitchFamily="2" charset="2"/>
              <a:buChar char="q"/>
            </a:pPr>
            <a:r>
              <a:rPr lang="nl-NL" sz="1200" dirty="0"/>
              <a:t>Hulp bij het zoeken naar werk </a:t>
            </a:r>
          </a:p>
        </p:txBody>
      </p:sp>
      <p:sp>
        <p:nvSpPr>
          <p:cNvPr id="7" name="Tekstvak 6">
            <a:extLst>
              <a:ext uri="{FF2B5EF4-FFF2-40B4-BE49-F238E27FC236}">
                <a16:creationId xmlns:a16="http://schemas.microsoft.com/office/drawing/2014/main" id="{BEFFB4C0-35DF-4B70-8D89-CC24D57841FB}"/>
              </a:ext>
            </a:extLst>
          </p:cNvPr>
          <p:cNvSpPr txBox="1"/>
          <p:nvPr/>
        </p:nvSpPr>
        <p:spPr>
          <a:xfrm>
            <a:off x="4587585" y="3165822"/>
            <a:ext cx="2927399" cy="3231654"/>
          </a:xfrm>
          <a:prstGeom prst="rect">
            <a:avLst/>
          </a:prstGeom>
          <a:noFill/>
        </p:spPr>
        <p:txBody>
          <a:bodyPr wrap="square" rtlCol="0">
            <a:spAutoFit/>
          </a:bodyPr>
          <a:lstStyle/>
          <a:p>
            <a:pPr>
              <a:buFont typeface="Wingdings" panose="05000000000000000000" pitchFamily="2" charset="2"/>
              <a:buChar char="q"/>
            </a:pPr>
            <a:r>
              <a:rPr lang="nl-NL" sz="1200" dirty="0"/>
              <a:t>Budget coaching</a:t>
            </a:r>
          </a:p>
          <a:p>
            <a:pPr>
              <a:buFont typeface="Wingdings" panose="05000000000000000000" pitchFamily="2" charset="2"/>
              <a:buChar char="q"/>
            </a:pPr>
            <a:r>
              <a:rPr lang="nl-NL" sz="1200" dirty="0"/>
              <a:t>Duurzame financiële dienstverlening</a:t>
            </a:r>
          </a:p>
          <a:p>
            <a:pPr>
              <a:buFont typeface="Wingdings" panose="05000000000000000000" pitchFamily="2" charset="2"/>
              <a:buChar char="q"/>
            </a:pPr>
            <a:r>
              <a:rPr lang="nl-NL" sz="1200" dirty="0"/>
              <a:t>Afronding boekhouding</a:t>
            </a:r>
          </a:p>
          <a:p>
            <a:pPr>
              <a:buFont typeface="Wingdings" panose="05000000000000000000" pitchFamily="2" charset="2"/>
              <a:buChar char="q"/>
            </a:pPr>
            <a:r>
              <a:rPr lang="nl-NL" sz="1200" dirty="0"/>
              <a:t>Nieuwe boekhouder </a:t>
            </a:r>
          </a:p>
          <a:p>
            <a:pPr>
              <a:buFont typeface="Wingdings" panose="05000000000000000000" pitchFamily="2" charset="2"/>
              <a:buChar char="q"/>
            </a:pPr>
            <a:r>
              <a:rPr lang="nl-NL" sz="1200" dirty="0"/>
              <a:t>BBZ levensonderhoud</a:t>
            </a:r>
          </a:p>
          <a:p>
            <a:pPr>
              <a:buFont typeface="Wingdings" panose="05000000000000000000" pitchFamily="2" charset="2"/>
              <a:buChar char="q"/>
            </a:pPr>
            <a:r>
              <a:rPr lang="nl-NL" sz="1200" dirty="0"/>
              <a:t>BBZ saneringskrediet</a:t>
            </a:r>
          </a:p>
          <a:p>
            <a:pPr>
              <a:buFont typeface="Wingdings" panose="05000000000000000000" pitchFamily="2" charset="2"/>
              <a:buChar char="q"/>
            </a:pPr>
            <a:r>
              <a:rPr lang="nl-NL" sz="1200" dirty="0"/>
              <a:t>Hulp van Sociaal Raadslieden</a:t>
            </a:r>
          </a:p>
          <a:p>
            <a:pPr>
              <a:buFont typeface="Wingdings" panose="05000000000000000000" pitchFamily="2" charset="2"/>
              <a:buChar char="q"/>
            </a:pPr>
            <a:r>
              <a:rPr lang="nl-NL" sz="1200" dirty="0"/>
              <a:t>Hulp van Sociaal Team</a:t>
            </a:r>
          </a:p>
          <a:p>
            <a:pPr>
              <a:buFont typeface="Wingdings" panose="05000000000000000000" pitchFamily="2" charset="2"/>
              <a:buChar char="q"/>
            </a:pPr>
            <a:r>
              <a:rPr lang="nl-NL" sz="1200" dirty="0"/>
              <a:t>Herfinanciering </a:t>
            </a:r>
          </a:p>
          <a:p>
            <a:pPr>
              <a:buFont typeface="Wingdings" panose="05000000000000000000" pitchFamily="2" charset="2"/>
              <a:buChar char="q"/>
            </a:pPr>
            <a:r>
              <a:rPr lang="nl-NL" sz="1200" dirty="0"/>
              <a:t>Betalingsregeling</a:t>
            </a:r>
          </a:p>
          <a:p>
            <a:pPr>
              <a:buFont typeface="Wingdings" panose="05000000000000000000" pitchFamily="2" charset="2"/>
              <a:buChar char="q"/>
            </a:pPr>
            <a:r>
              <a:rPr lang="nl-NL" sz="1200" dirty="0"/>
              <a:t>Intake</a:t>
            </a:r>
          </a:p>
          <a:p>
            <a:pPr>
              <a:buFont typeface="Wingdings" panose="05000000000000000000" pitchFamily="2" charset="2"/>
              <a:buChar char="q"/>
            </a:pPr>
            <a:r>
              <a:rPr lang="nl-NL" sz="1200" dirty="0"/>
              <a:t>Doorverwijzing naar huisarts</a:t>
            </a:r>
          </a:p>
          <a:p>
            <a:pPr>
              <a:buFont typeface="Wingdings" panose="05000000000000000000" pitchFamily="2" charset="2"/>
              <a:buChar char="q"/>
            </a:pPr>
            <a:r>
              <a:rPr lang="nl-NL" sz="1200" dirty="0"/>
              <a:t>Overig</a:t>
            </a:r>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p:txBody>
      </p:sp>
    </p:spTree>
    <p:extLst>
      <p:ext uri="{BB962C8B-B14F-4D97-AF65-F5344CB8AC3E}">
        <p14:creationId xmlns:p14="http://schemas.microsoft.com/office/powerpoint/2010/main" val="53114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3500" dirty="0">
                <a:solidFill>
                  <a:srgbClr val="0097DB"/>
                </a:solidFill>
                <a:latin typeface="Verdana" panose="020B0604030504040204" pitchFamily="34" charset="0"/>
                <a:ea typeface="Verdana" panose="020B0604030504040204" pitchFamily="34" charset="0"/>
                <a:cs typeface="Verdana" panose="020B0604030504040204" pitchFamily="34" charset="0"/>
              </a:rPr>
              <a:t>PRAKTIJK 2</a:t>
            </a:r>
            <a:endParaRPr lang="nl-NL" sz="2200" dirty="0">
              <a:solidFill>
                <a:srgbClr val="0097D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inhoud 3">
            <a:extLst>
              <a:ext uri="{FF2B5EF4-FFF2-40B4-BE49-F238E27FC236}">
                <a16:creationId xmlns:a16="http://schemas.microsoft.com/office/drawing/2014/main" id="{1629F07C-DABC-43EB-BEC2-1956E9B00D1C}"/>
              </a:ext>
            </a:extLst>
          </p:cNvPr>
          <p:cNvSpPr>
            <a:spLocks noGrp="1"/>
          </p:cNvSpPr>
          <p:nvPr>
            <p:ph idx="1"/>
          </p:nvPr>
        </p:nvSpPr>
        <p:spPr>
          <a:xfrm>
            <a:off x="628650" y="1429230"/>
            <a:ext cx="7886700" cy="1621331"/>
          </a:xfrm>
        </p:spPr>
        <p:txBody>
          <a:bodyPr>
            <a:normAutofit/>
          </a:bodyPr>
          <a:lstStyle/>
          <a:p>
            <a:pPr marL="0" indent="0">
              <a:buNone/>
            </a:pPr>
            <a:r>
              <a:rPr lang="nl-NL" sz="1200" b="1" dirty="0">
                <a:solidFill>
                  <a:schemeClr val="accent6">
                    <a:lumMod val="75000"/>
                  </a:schemeClr>
                </a:solidFill>
              </a:rPr>
              <a:t>Situatie nu:</a:t>
            </a:r>
          </a:p>
          <a:p>
            <a:pPr marL="0" indent="0">
              <a:buNone/>
            </a:pPr>
            <a:r>
              <a:rPr lang="nl-NL" sz="1200" b="1" dirty="0">
                <a:solidFill>
                  <a:schemeClr val="accent6">
                    <a:lumMod val="75000"/>
                  </a:schemeClr>
                </a:solidFill>
              </a:rPr>
              <a:t>Meneer is nog steeds ondernemer en betaalt af op het BBZ-krediet.</a:t>
            </a:r>
          </a:p>
          <a:p>
            <a:pPr marL="0" indent="0">
              <a:buNone/>
            </a:pPr>
            <a:r>
              <a:rPr lang="nl-NL" sz="1200" b="1" dirty="0">
                <a:solidFill>
                  <a:schemeClr val="accent6">
                    <a:lumMod val="75000"/>
                  </a:schemeClr>
                </a:solidFill>
              </a:rPr>
              <a:t>De ondersteuning door schuldhulpmaatje wordt afgebouwd. De hulp van Overrood loopt nog door.</a:t>
            </a:r>
          </a:p>
          <a:p>
            <a:pPr marL="0" indent="0">
              <a:buNone/>
            </a:pPr>
            <a:r>
              <a:rPr lang="nl-NL" sz="1200" b="1" dirty="0">
                <a:solidFill>
                  <a:schemeClr val="accent6">
                    <a:lumMod val="75000"/>
                  </a:schemeClr>
                </a:solidFill>
              </a:rPr>
              <a:t>Meneer heeft tegenslagen gehad met het ondernemen en het aflossingsbedrag op het saneringskrediet vanuit de BBZ is hierop aangepast. Mevrouw werkt inmiddels ook.</a:t>
            </a:r>
          </a:p>
          <a:p>
            <a:pPr marL="0" indent="0">
              <a:buNone/>
            </a:pPr>
            <a:endParaRPr lang="nl-NL" sz="1200" dirty="0"/>
          </a:p>
        </p:txBody>
      </p:sp>
      <p:sp>
        <p:nvSpPr>
          <p:cNvPr id="3" name="Tekstvak 2">
            <a:extLst>
              <a:ext uri="{FF2B5EF4-FFF2-40B4-BE49-F238E27FC236}">
                <a16:creationId xmlns:a16="http://schemas.microsoft.com/office/drawing/2014/main" id="{C37A7B97-7E27-4DDB-8160-04F952045EDB}"/>
              </a:ext>
            </a:extLst>
          </p:cNvPr>
          <p:cNvSpPr txBox="1"/>
          <p:nvPr/>
        </p:nvSpPr>
        <p:spPr>
          <a:xfrm>
            <a:off x="729983" y="3165822"/>
            <a:ext cx="2236054" cy="2492990"/>
          </a:xfrm>
          <a:prstGeom prst="rect">
            <a:avLst/>
          </a:prstGeom>
          <a:noFill/>
        </p:spPr>
        <p:txBody>
          <a:bodyPr wrap="square" rtlCol="0">
            <a:spAutoFit/>
          </a:bodyPr>
          <a:lstStyle/>
          <a:p>
            <a:pPr>
              <a:buFont typeface="Wingdings" panose="05000000000000000000" pitchFamily="2" charset="2"/>
              <a:buChar char="q"/>
            </a:pPr>
            <a:r>
              <a:rPr lang="nl-NL" sz="1200" dirty="0"/>
              <a:t>Crisisinterventie</a:t>
            </a:r>
          </a:p>
          <a:p>
            <a:pPr>
              <a:buFont typeface="Wingdings" panose="05000000000000000000" pitchFamily="2" charset="2"/>
              <a:buChar char="q"/>
            </a:pPr>
            <a:r>
              <a:rPr lang="nl-NL" sz="1200" dirty="0"/>
              <a:t>Nieuw energiecontract</a:t>
            </a:r>
          </a:p>
          <a:p>
            <a:pPr>
              <a:buFont typeface="Wingdings" panose="05000000000000000000" pitchFamily="2" charset="2"/>
              <a:buChar char="q"/>
            </a:pPr>
            <a:r>
              <a:rPr lang="nl-NL" sz="1200" dirty="0"/>
              <a:t>(Spoed) budgetbeheer</a:t>
            </a:r>
          </a:p>
          <a:p>
            <a:pPr>
              <a:buFont typeface="Wingdings" panose="05000000000000000000" pitchFamily="2" charset="2"/>
              <a:buChar char="q"/>
            </a:pPr>
            <a:r>
              <a:rPr lang="nl-NL" sz="1200" b="1" dirty="0">
                <a:solidFill>
                  <a:schemeClr val="accent6">
                    <a:lumMod val="75000"/>
                  </a:schemeClr>
                </a:solidFill>
              </a:rPr>
              <a:t>Bijzondere bijstand</a:t>
            </a:r>
          </a:p>
          <a:p>
            <a:pPr>
              <a:buFont typeface="Wingdings" panose="05000000000000000000" pitchFamily="2" charset="2"/>
              <a:buChar char="q"/>
            </a:pPr>
            <a:r>
              <a:rPr lang="nl-NL" sz="1200" b="1" dirty="0">
                <a:solidFill>
                  <a:schemeClr val="accent6">
                    <a:lumMod val="75000"/>
                  </a:schemeClr>
                </a:solidFill>
              </a:rPr>
              <a:t>Stabilisatie</a:t>
            </a:r>
          </a:p>
          <a:p>
            <a:pPr>
              <a:buFont typeface="Wingdings" panose="05000000000000000000" pitchFamily="2" charset="2"/>
              <a:buChar char="q"/>
            </a:pPr>
            <a:r>
              <a:rPr lang="nl-NL" sz="1200" b="1" dirty="0">
                <a:solidFill>
                  <a:schemeClr val="accent6">
                    <a:lumMod val="75000"/>
                  </a:schemeClr>
                </a:solidFill>
              </a:rPr>
              <a:t>Inzet vrijwilliger</a:t>
            </a:r>
          </a:p>
          <a:p>
            <a:pPr>
              <a:buFont typeface="Wingdings" panose="05000000000000000000" pitchFamily="2" charset="2"/>
              <a:buChar char="q"/>
            </a:pPr>
            <a:r>
              <a:rPr lang="nl-NL" sz="1200" b="1" dirty="0">
                <a:solidFill>
                  <a:schemeClr val="accent6">
                    <a:lumMod val="75000"/>
                  </a:schemeClr>
                </a:solidFill>
              </a:rPr>
              <a:t>Schuldregeling</a:t>
            </a:r>
          </a:p>
          <a:p>
            <a:pPr>
              <a:buFont typeface="Wingdings" panose="05000000000000000000" pitchFamily="2" charset="2"/>
              <a:buChar char="q"/>
            </a:pPr>
            <a:r>
              <a:rPr lang="nl-NL" sz="1200" b="1" dirty="0">
                <a:solidFill>
                  <a:schemeClr val="accent6">
                    <a:lumMod val="75000"/>
                  </a:schemeClr>
                </a:solidFill>
              </a:rPr>
              <a:t>Saneringskrediet</a:t>
            </a:r>
          </a:p>
          <a:p>
            <a:pPr>
              <a:buFont typeface="Wingdings" panose="05000000000000000000" pitchFamily="2" charset="2"/>
              <a:buChar char="q"/>
            </a:pPr>
            <a:r>
              <a:rPr lang="nl-NL" sz="1200" dirty="0"/>
              <a:t>Verkoop auto</a:t>
            </a:r>
          </a:p>
          <a:p>
            <a:pPr>
              <a:buFont typeface="Wingdings" panose="05000000000000000000" pitchFamily="2" charset="2"/>
              <a:buChar char="q"/>
            </a:pPr>
            <a:r>
              <a:rPr lang="nl-NL" sz="1200" dirty="0"/>
              <a:t>Bewindvoering</a:t>
            </a:r>
          </a:p>
          <a:p>
            <a:pPr>
              <a:buFont typeface="Wingdings" panose="05000000000000000000" pitchFamily="2" charset="2"/>
              <a:buChar char="q"/>
            </a:pPr>
            <a:r>
              <a:rPr lang="nl-NL" sz="1200" dirty="0"/>
              <a:t>WSNP</a:t>
            </a:r>
          </a:p>
          <a:p>
            <a:pPr>
              <a:buFont typeface="Wingdings" panose="05000000000000000000" pitchFamily="2" charset="2"/>
              <a:buChar char="q"/>
            </a:pPr>
            <a:r>
              <a:rPr lang="nl-NL" sz="1200" dirty="0"/>
              <a:t>Babypakket</a:t>
            </a:r>
          </a:p>
          <a:p>
            <a:pPr>
              <a:buFont typeface="Wingdings" panose="05000000000000000000" pitchFamily="2" charset="2"/>
              <a:buChar char="q"/>
            </a:pPr>
            <a:r>
              <a:rPr lang="nl-NL" sz="1200" b="1" dirty="0">
                <a:solidFill>
                  <a:schemeClr val="accent6">
                    <a:lumMod val="75000"/>
                  </a:schemeClr>
                </a:solidFill>
              </a:rPr>
              <a:t>Hulp bij het zoeken naar werk </a:t>
            </a:r>
          </a:p>
        </p:txBody>
      </p:sp>
      <p:sp>
        <p:nvSpPr>
          <p:cNvPr id="7" name="Tekstvak 6">
            <a:extLst>
              <a:ext uri="{FF2B5EF4-FFF2-40B4-BE49-F238E27FC236}">
                <a16:creationId xmlns:a16="http://schemas.microsoft.com/office/drawing/2014/main" id="{BEFFB4C0-35DF-4B70-8D89-CC24D57841FB}"/>
              </a:ext>
            </a:extLst>
          </p:cNvPr>
          <p:cNvSpPr txBox="1"/>
          <p:nvPr/>
        </p:nvSpPr>
        <p:spPr>
          <a:xfrm>
            <a:off x="4587585" y="3165822"/>
            <a:ext cx="2927399" cy="3231654"/>
          </a:xfrm>
          <a:prstGeom prst="rect">
            <a:avLst/>
          </a:prstGeom>
          <a:noFill/>
        </p:spPr>
        <p:txBody>
          <a:bodyPr wrap="square" rtlCol="0">
            <a:spAutoFit/>
          </a:bodyPr>
          <a:lstStyle/>
          <a:p>
            <a:pPr>
              <a:buFont typeface="Wingdings" panose="05000000000000000000" pitchFamily="2" charset="2"/>
              <a:buChar char="q"/>
            </a:pPr>
            <a:r>
              <a:rPr lang="nl-NL" sz="1200" b="1" dirty="0">
                <a:solidFill>
                  <a:schemeClr val="accent6">
                    <a:lumMod val="75000"/>
                  </a:schemeClr>
                </a:solidFill>
              </a:rPr>
              <a:t>Budget coaching</a:t>
            </a:r>
          </a:p>
          <a:p>
            <a:pPr>
              <a:buFont typeface="Wingdings" panose="05000000000000000000" pitchFamily="2" charset="2"/>
              <a:buChar char="q"/>
            </a:pPr>
            <a:r>
              <a:rPr lang="nl-NL" sz="1200" dirty="0"/>
              <a:t>Duurzame financiële dienstverlening</a:t>
            </a:r>
          </a:p>
          <a:p>
            <a:pPr>
              <a:buFont typeface="Wingdings" panose="05000000000000000000" pitchFamily="2" charset="2"/>
              <a:buChar char="q"/>
            </a:pPr>
            <a:r>
              <a:rPr lang="nl-NL" sz="1200" b="1" dirty="0">
                <a:solidFill>
                  <a:schemeClr val="accent6">
                    <a:lumMod val="75000"/>
                  </a:schemeClr>
                </a:solidFill>
              </a:rPr>
              <a:t>Afronding boekhouding</a:t>
            </a:r>
          </a:p>
          <a:p>
            <a:pPr>
              <a:buFont typeface="Wingdings" panose="05000000000000000000" pitchFamily="2" charset="2"/>
              <a:buChar char="q"/>
            </a:pPr>
            <a:r>
              <a:rPr lang="nl-NL" sz="1200" b="1" dirty="0">
                <a:solidFill>
                  <a:schemeClr val="accent6">
                    <a:lumMod val="75000"/>
                  </a:schemeClr>
                </a:solidFill>
              </a:rPr>
              <a:t>Nieuwe boekhouder </a:t>
            </a:r>
          </a:p>
          <a:p>
            <a:pPr>
              <a:buFont typeface="Wingdings" panose="05000000000000000000" pitchFamily="2" charset="2"/>
              <a:buChar char="q"/>
            </a:pPr>
            <a:r>
              <a:rPr lang="nl-NL" sz="1200" dirty="0"/>
              <a:t>BBZ levensonderhoud</a:t>
            </a:r>
          </a:p>
          <a:p>
            <a:pPr>
              <a:buFont typeface="Wingdings" panose="05000000000000000000" pitchFamily="2" charset="2"/>
              <a:buChar char="q"/>
            </a:pPr>
            <a:r>
              <a:rPr lang="nl-NL" sz="1200" b="1" dirty="0">
                <a:solidFill>
                  <a:schemeClr val="accent6">
                    <a:lumMod val="75000"/>
                  </a:schemeClr>
                </a:solidFill>
              </a:rPr>
              <a:t>BBZ saneringskrediet</a:t>
            </a:r>
          </a:p>
          <a:p>
            <a:pPr>
              <a:buFont typeface="Wingdings" panose="05000000000000000000" pitchFamily="2" charset="2"/>
              <a:buChar char="q"/>
            </a:pPr>
            <a:r>
              <a:rPr lang="nl-NL" sz="1200" dirty="0"/>
              <a:t>Hulp van Sociaal Raadslieden</a:t>
            </a:r>
          </a:p>
          <a:p>
            <a:pPr>
              <a:buFont typeface="Wingdings" panose="05000000000000000000" pitchFamily="2" charset="2"/>
              <a:buChar char="q"/>
            </a:pPr>
            <a:r>
              <a:rPr lang="nl-NL" sz="1200" dirty="0"/>
              <a:t>Hulp van Sociaal Team</a:t>
            </a:r>
          </a:p>
          <a:p>
            <a:pPr>
              <a:buFont typeface="Wingdings" panose="05000000000000000000" pitchFamily="2" charset="2"/>
              <a:buChar char="q"/>
            </a:pPr>
            <a:r>
              <a:rPr lang="nl-NL" sz="1200" dirty="0"/>
              <a:t>Herfinanciering </a:t>
            </a:r>
          </a:p>
          <a:p>
            <a:pPr>
              <a:buFont typeface="Wingdings" panose="05000000000000000000" pitchFamily="2" charset="2"/>
              <a:buChar char="q"/>
            </a:pPr>
            <a:r>
              <a:rPr lang="nl-NL" sz="1200" dirty="0"/>
              <a:t>Betalingsregeling</a:t>
            </a:r>
          </a:p>
          <a:p>
            <a:pPr>
              <a:buFont typeface="Wingdings" panose="05000000000000000000" pitchFamily="2" charset="2"/>
              <a:buChar char="q"/>
            </a:pPr>
            <a:r>
              <a:rPr lang="nl-NL" sz="1200" b="1" dirty="0">
                <a:solidFill>
                  <a:schemeClr val="accent6">
                    <a:lumMod val="75000"/>
                  </a:schemeClr>
                </a:solidFill>
              </a:rPr>
              <a:t>Intake</a:t>
            </a:r>
          </a:p>
          <a:p>
            <a:pPr>
              <a:buFont typeface="Wingdings" panose="05000000000000000000" pitchFamily="2" charset="2"/>
              <a:buChar char="q"/>
            </a:pPr>
            <a:r>
              <a:rPr lang="nl-NL" sz="1200" dirty="0"/>
              <a:t>Doorverwijzing naar huisarts</a:t>
            </a:r>
          </a:p>
          <a:p>
            <a:pPr>
              <a:buFont typeface="Wingdings" panose="05000000000000000000" pitchFamily="2" charset="2"/>
              <a:buChar char="q"/>
            </a:pPr>
            <a:r>
              <a:rPr lang="nl-NL" sz="1200" dirty="0"/>
              <a:t>Overig</a:t>
            </a:r>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a:p>
            <a:pPr>
              <a:buFont typeface="Wingdings" panose="05000000000000000000" pitchFamily="2" charset="2"/>
              <a:buChar char="q"/>
            </a:pPr>
            <a:endParaRPr lang="nl-NL" sz="1200" dirty="0"/>
          </a:p>
        </p:txBody>
      </p:sp>
    </p:spTree>
    <p:extLst>
      <p:ext uri="{BB962C8B-B14F-4D97-AF65-F5344CB8AC3E}">
        <p14:creationId xmlns:p14="http://schemas.microsoft.com/office/powerpoint/2010/main" val="168184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2200" dirty="0">
                <a:solidFill>
                  <a:srgbClr val="0097DB"/>
                </a:solidFill>
                <a:latin typeface="Verdana" panose="020B0604030504040204" pitchFamily="34" charset="0"/>
                <a:ea typeface="Verdana" panose="020B0604030504040204" pitchFamily="34" charset="0"/>
                <a:cs typeface="Verdana" panose="020B0604030504040204" pitchFamily="34" charset="0"/>
              </a:rPr>
              <a:t>Wat is schulddienstverlening (NVVK)</a:t>
            </a:r>
          </a:p>
        </p:txBody>
      </p:sp>
      <p:pic>
        <p:nvPicPr>
          <p:cNvPr id="1026" name="Picture 2" descr="Processchema NVVK 2021">
            <a:extLst>
              <a:ext uri="{FF2B5EF4-FFF2-40B4-BE49-F238E27FC236}">
                <a16:creationId xmlns:a16="http://schemas.microsoft.com/office/drawing/2014/main" id="{7889B103-6FD4-4AA3-9846-7E157AC7F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1223398"/>
            <a:ext cx="7886701" cy="521124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8BD928D-4049-4197-9D3C-5A2D033466C8}"/>
              </a:ext>
            </a:extLst>
          </p:cNvPr>
          <p:cNvPicPr>
            <a:picLocks noChangeAspect="1"/>
          </p:cNvPicPr>
          <p:nvPr/>
        </p:nvPicPr>
        <p:blipFill>
          <a:blip r:embed="rId4"/>
          <a:stretch>
            <a:fillRect/>
          </a:stretch>
        </p:blipFill>
        <p:spPr>
          <a:xfrm>
            <a:off x="6455329" y="250031"/>
            <a:ext cx="2395936" cy="1225402"/>
          </a:xfrm>
          <a:prstGeom prst="rect">
            <a:avLst/>
          </a:prstGeom>
        </p:spPr>
      </p:pic>
    </p:spTree>
    <p:extLst>
      <p:ext uri="{BB962C8B-B14F-4D97-AF65-F5344CB8AC3E}">
        <p14:creationId xmlns:p14="http://schemas.microsoft.com/office/powerpoint/2010/main" val="325928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4236" y="250031"/>
            <a:ext cx="7886700" cy="1325563"/>
          </a:xfrm>
        </p:spPr>
        <p:txBody>
          <a:bodyPr>
            <a:normAutofit/>
          </a:bodyPr>
          <a:lstStyle/>
          <a:p>
            <a:r>
              <a:rPr lang="nl-NL" sz="3600" dirty="0">
                <a:solidFill>
                  <a:srgbClr val="0097DB"/>
                </a:solidFill>
                <a:latin typeface="Verdana" panose="020B0604030504040204" pitchFamily="34" charset="0"/>
                <a:ea typeface="Verdana" panose="020B0604030504040204" pitchFamily="34" charset="0"/>
                <a:cs typeface="Verdana" panose="020B0604030504040204" pitchFamily="34" charset="0"/>
              </a:rPr>
              <a:t>Aanmelden</a:t>
            </a:r>
          </a:p>
        </p:txBody>
      </p:sp>
      <p:pic>
        <p:nvPicPr>
          <p:cNvPr id="3" name="Tijdelijke aanduiding voor inhoud 2">
            <a:extLst>
              <a:ext uri="{FF2B5EF4-FFF2-40B4-BE49-F238E27FC236}">
                <a16:creationId xmlns:a16="http://schemas.microsoft.com/office/drawing/2014/main" id="{042327AD-ABA9-48D5-BD10-37799AB0D3FA}"/>
              </a:ext>
            </a:extLst>
          </p:cNvPr>
          <p:cNvPicPr>
            <a:picLocks noGrp="1" noChangeAspect="1"/>
          </p:cNvPicPr>
          <p:nvPr>
            <p:ph idx="1"/>
          </p:nvPr>
        </p:nvPicPr>
        <p:blipFill>
          <a:blip r:embed="rId3"/>
          <a:stretch>
            <a:fillRect/>
          </a:stretch>
        </p:blipFill>
        <p:spPr>
          <a:xfrm>
            <a:off x="644236" y="1495425"/>
            <a:ext cx="1922795" cy="1573901"/>
          </a:xfrm>
          <a:prstGeom prst="rect">
            <a:avLst/>
          </a:prstGeom>
        </p:spPr>
      </p:pic>
      <p:sp>
        <p:nvSpPr>
          <p:cNvPr id="5" name="Tekstvak 4">
            <a:extLst>
              <a:ext uri="{FF2B5EF4-FFF2-40B4-BE49-F238E27FC236}">
                <a16:creationId xmlns:a16="http://schemas.microsoft.com/office/drawing/2014/main" id="{EB7CD897-D358-4DCB-95EA-6555AA3240B3}"/>
              </a:ext>
            </a:extLst>
          </p:cNvPr>
          <p:cNvSpPr txBox="1"/>
          <p:nvPr/>
        </p:nvSpPr>
        <p:spPr>
          <a:xfrm>
            <a:off x="2567031" y="1669409"/>
            <a:ext cx="5360565" cy="923330"/>
          </a:xfrm>
          <a:prstGeom prst="rect">
            <a:avLst/>
          </a:prstGeom>
          <a:noFill/>
        </p:spPr>
        <p:txBody>
          <a:bodyPr wrap="square" rtlCol="0">
            <a:spAutoFit/>
          </a:bodyPr>
          <a:lstStyle/>
          <a:p>
            <a:r>
              <a:rPr lang="nl-NL" dirty="0"/>
              <a:t>Maandag t/m vrijdag 8.00 – 17.00 uur</a:t>
            </a:r>
          </a:p>
          <a:p>
            <a:r>
              <a:rPr lang="nl-NL" dirty="0"/>
              <a:t>030-6929500</a:t>
            </a:r>
          </a:p>
          <a:p>
            <a:r>
              <a:rPr lang="nl-NL" dirty="0"/>
              <a:t>NAW-gegevens en BSN-nummer bij de hand houden.</a:t>
            </a:r>
          </a:p>
        </p:txBody>
      </p:sp>
      <p:pic>
        <p:nvPicPr>
          <p:cNvPr id="6" name="Afbeelding 5">
            <a:extLst>
              <a:ext uri="{FF2B5EF4-FFF2-40B4-BE49-F238E27FC236}">
                <a16:creationId xmlns:a16="http://schemas.microsoft.com/office/drawing/2014/main" id="{D8CD6AFC-2EB8-49C6-85DA-4C08F3FB5DDD}"/>
              </a:ext>
            </a:extLst>
          </p:cNvPr>
          <p:cNvPicPr>
            <a:picLocks noChangeAspect="1"/>
          </p:cNvPicPr>
          <p:nvPr/>
        </p:nvPicPr>
        <p:blipFill>
          <a:blip r:embed="rId4"/>
          <a:stretch>
            <a:fillRect/>
          </a:stretch>
        </p:blipFill>
        <p:spPr>
          <a:xfrm>
            <a:off x="815961" y="3193700"/>
            <a:ext cx="1453802" cy="1453802"/>
          </a:xfrm>
          <a:prstGeom prst="rect">
            <a:avLst/>
          </a:prstGeom>
        </p:spPr>
      </p:pic>
      <p:sp>
        <p:nvSpPr>
          <p:cNvPr id="7" name="Tekstvak 6">
            <a:extLst>
              <a:ext uri="{FF2B5EF4-FFF2-40B4-BE49-F238E27FC236}">
                <a16:creationId xmlns:a16="http://schemas.microsoft.com/office/drawing/2014/main" id="{27D435E2-B721-4CFD-BD88-8F2B7EEC08EB}"/>
              </a:ext>
            </a:extLst>
          </p:cNvPr>
          <p:cNvSpPr txBox="1"/>
          <p:nvPr/>
        </p:nvSpPr>
        <p:spPr>
          <a:xfrm>
            <a:off x="2592198" y="3201044"/>
            <a:ext cx="5335398" cy="1477328"/>
          </a:xfrm>
          <a:prstGeom prst="rect">
            <a:avLst/>
          </a:prstGeom>
          <a:noFill/>
        </p:spPr>
        <p:txBody>
          <a:bodyPr wrap="square" rtlCol="0">
            <a:spAutoFit/>
          </a:bodyPr>
          <a:lstStyle/>
          <a:p>
            <a:r>
              <a:rPr lang="nl-NL" dirty="0"/>
              <a:t>Via contactformulier op de website:</a:t>
            </a:r>
          </a:p>
          <a:p>
            <a:r>
              <a:rPr lang="nl-NL" dirty="0">
                <a:hlinkClick r:id="rId5"/>
              </a:rPr>
              <a:t>www.rsdkrh.nl/schulden</a:t>
            </a:r>
            <a:endParaRPr lang="nl-NL" dirty="0"/>
          </a:p>
          <a:p>
            <a:r>
              <a:rPr lang="nl-NL" dirty="0"/>
              <a:t>Ook voor bewindvoerders/</a:t>
            </a:r>
          </a:p>
          <a:p>
            <a:r>
              <a:rPr lang="nl-NL" dirty="0"/>
              <a:t>hulpverleners</a:t>
            </a:r>
          </a:p>
          <a:p>
            <a:endParaRPr lang="nl-NL" dirty="0"/>
          </a:p>
        </p:txBody>
      </p:sp>
      <p:pic>
        <p:nvPicPr>
          <p:cNvPr id="8" name="Afbeelding 7">
            <a:extLst>
              <a:ext uri="{FF2B5EF4-FFF2-40B4-BE49-F238E27FC236}">
                <a16:creationId xmlns:a16="http://schemas.microsoft.com/office/drawing/2014/main" id="{C4E09E73-0A50-4CE8-B0A8-1D3CFA5A5321}"/>
              </a:ext>
            </a:extLst>
          </p:cNvPr>
          <p:cNvPicPr>
            <a:picLocks noChangeAspect="1"/>
          </p:cNvPicPr>
          <p:nvPr/>
        </p:nvPicPr>
        <p:blipFill>
          <a:blip r:embed="rId6"/>
          <a:stretch>
            <a:fillRect/>
          </a:stretch>
        </p:blipFill>
        <p:spPr>
          <a:xfrm>
            <a:off x="5270087" y="3601561"/>
            <a:ext cx="3057952" cy="2238687"/>
          </a:xfrm>
          <a:prstGeom prst="rect">
            <a:avLst/>
          </a:prstGeom>
        </p:spPr>
      </p:pic>
    </p:spTree>
    <p:extLst>
      <p:ext uri="{BB962C8B-B14F-4D97-AF65-F5344CB8AC3E}">
        <p14:creationId xmlns:p14="http://schemas.microsoft.com/office/powerpoint/2010/main" val="107354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365126"/>
            <a:ext cx="7886700" cy="1325563"/>
          </a:xfrm>
        </p:spPr>
        <p:txBody>
          <a:bodyPr anchor="ctr">
            <a:normAutofit/>
          </a:bodyPr>
          <a:lstStyle/>
          <a:p>
            <a:r>
              <a:rPr lang="nl-NL" dirty="0"/>
              <a:t>Vroegsignalering</a:t>
            </a:r>
          </a:p>
        </p:txBody>
      </p:sp>
      <p:pic>
        <p:nvPicPr>
          <p:cNvPr id="6" name="Afbeelding 5">
            <a:extLst>
              <a:ext uri="{FF2B5EF4-FFF2-40B4-BE49-F238E27FC236}">
                <a16:creationId xmlns:a16="http://schemas.microsoft.com/office/drawing/2014/main" id="{79A7644D-42C9-47AA-AAA5-7B2370C380BC}"/>
              </a:ext>
            </a:extLst>
          </p:cNvPr>
          <p:cNvPicPr>
            <a:picLocks noChangeAspect="1"/>
          </p:cNvPicPr>
          <p:nvPr/>
        </p:nvPicPr>
        <p:blipFill>
          <a:blip r:embed="rId2"/>
          <a:stretch>
            <a:fillRect/>
          </a:stretch>
        </p:blipFill>
        <p:spPr>
          <a:xfrm>
            <a:off x="5757281" y="1690689"/>
            <a:ext cx="2480709" cy="2052787"/>
          </a:xfrm>
          <a:prstGeom prst="rect">
            <a:avLst/>
          </a:prstGeom>
          <a:noFill/>
        </p:spPr>
      </p:pic>
      <p:sp>
        <p:nvSpPr>
          <p:cNvPr id="5" name="Tijdelijke aanduiding voor inhoud 4"/>
          <p:cNvSpPr>
            <a:spLocks noGrp="1"/>
          </p:cNvSpPr>
          <p:nvPr>
            <p:ph sz="half" idx="2"/>
          </p:nvPr>
        </p:nvSpPr>
        <p:spPr>
          <a:xfrm>
            <a:off x="771788" y="1825624"/>
            <a:ext cx="5763236" cy="4351338"/>
          </a:xfrm>
        </p:spPr>
        <p:txBody>
          <a:bodyPr>
            <a:normAutofit/>
          </a:bodyPr>
          <a:lstStyle/>
          <a:p>
            <a:pPr marL="0" indent="0">
              <a:buNone/>
            </a:pPr>
            <a:r>
              <a:rPr lang="nl-NL" sz="2000" dirty="0"/>
              <a:t>Eigen huisstijl </a:t>
            </a:r>
          </a:p>
          <a:p>
            <a:pPr marL="0" indent="0">
              <a:buNone/>
            </a:pPr>
            <a:endParaRPr lang="nl-NL" sz="2000" dirty="0"/>
          </a:p>
          <a:p>
            <a:pPr marL="0" indent="0">
              <a:buNone/>
            </a:pPr>
            <a:r>
              <a:rPr lang="nl-NL" sz="2000" dirty="0"/>
              <a:t>Huisbezoeken in teams:</a:t>
            </a:r>
          </a:p>
          <a:p>
            <a:r>
              <a:rPr lang="nl-NL" sz="2000" dirty="0"/>
              <a:t>Consulent schuldhulpverlener SDV</a:t>
            </a:r>
          </a:p>
          <a:p>
            <a:r>
              <a:rPr lang="nl-NL" sz="2000" dirty="0"/>
              <a:t>Medewerker Sociaal Team (per wijk)</a:t>
            </a:r>
          </a:p>
          <a:p>
            <a:endParaRPr lang="nl-NL" sz="2000" dirty="0"/>
          </a:p>
          <a:p>
            <a:r>
              <a:rPr lang="nl-NL" sz="2000" dirty="0"/>
              <a:t>Als inwoner al bekend is bij Sociaal Team dan wordt met het Sociaal Team besproken wie het signaal oppakt.</a:t>
            </a:r>
          </a:p>
          <a:p>
            <a:pPr marL="0" indent="0">
              <a:buNone/>
            </a:pPr>
            <a:endParaRPr lang="nl-NL" sz="2000" dirty="0"/>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3772139915"/>
      </p:ext>
    </p:extLst>
  </p:cSld>
  <p:clrMapOvr>
    <a:masterClrMapping/>
  </p:clrMapOvr>
</p:sld>
</file>

<file path=ppt/theme/theme1.xml><?xml version="1.0" encoding="utf-8"?>
<a:theme xmlns:a="http://schemas.openxmlformats.org/drawingml/2006/main" name="RSD_Powerpoint_DEF2">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D_Powerpoint_DEF" id="{4003F1B3-CB43-43E3-9ED8-13C85995D97D}" vid="{EBA10CAA-6779-4E6D-8D71-0688D2A7302E}"/>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E81CF0F7BDE409A8A17608EAB4694" ma:contentTypeVersion="10" ma:contentTypeDescription="Een nieuw document maken." ma:contentTypeScope="" ma:versionID="b2dd044bec65cff8575a87700a6e4bfd">
  <xsd:schema xmlns:xsd="http://www.w3.org/2001/XMLSchema" xmlns:xs="http://www.w3.org/2001/XMLSchema" xmlns:p="http://schemas.microsoft.com/office/2006/metadata/properties" xmlns:ns2="6eedb777-f999-4bcc-9d47-d0715b8c611f" targetNamespace="http://schemas.microsoft.com/office/2006/metadata/properties" ma:root="true" ma:fieldsID="af31edb4845772c4964ff7dee90b4377" ns2:_="">
    <xsd:import namespace="6eedb777-f999-4bcc-9d47-d0715b8c61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db777-f999-4bcc-9d47-d0715b8c6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38F890-0A13-4B72-9DA5-A52D11858F90}"/>
</file>

<file path=customXml/itemProps2.xml><?xml version="1.0" encoding="utf-8"?>
<ds:datastoreItem xmlns:ds="http://schemas.openxmlformats.org/officeDocument/2006/customXml" ds:itemID="{74E26D72-239F-40D5-94C4-26D887C7FFFE}"/>
</file>

<file path=customXml/itemProps3.xml><?xml version="1.0" encoding="utf-8"?>
<ds:datastoreItem xmlns:ds="http://schemas.openxmlformats.org/officeDocument/2006/customXml" ds:itemID="{983523D4-D094-4635-91B5-F5A3FA795AFB}"/>
</file>

<file path=docProps/app.xml><?xml version="1.0" encoding="utf-8"?>
<Properties xmlns="http://schemas.openxmlformats.org/officeDocument/2006/extended-properties" xmlns:vt="http://schemas.openxmlformats.org/officeDocument/2006/docPropsVTypes">
  <Template>RSD_Powerpoint_DEF2</Template>
  <TotalTime>1259</TotalTime>
  <Words>639</Words>
  <Application>Microsoft Office PowerPoint</Application>
  <PresentationFormat>Diavoorstelling (4:3)</PresentationFormat>
  <Paragraphs>168</Paragraphs>
  <Slides>11</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Calibri Light</vt:lpstr>
      <vt:lpstr>Verdana</vt:lpstr>
      <vt:lpstr>Wingdings</vt:lpstr>
      <vt:lpstr>RSD_Powerpoint_DEF2</vt:lpstr>
      <vt:lpstr>Raadsinformatieavond 11 mei 2022  Schulddienstverlening</vt:lpstr>
      <vt:lpstr>BAS</vt:lpstr>
      <vt:lpstr>PRAKTIJK 1</vt:lpstr>
      <vt:lpstr>PRAKTIJK 1</vt:lpstr>
      <vt:lpstr>PRAKTIJK 2</vt:lpstr>
      <vt:lpstr>PRAKTIJK 2</vt:lpstr>
      <vt:lpstr>Wat is schulddienstverlening (NVVK)</vt:lpstr>
      <vt:lpstr>Aanmelden</vt:lpstr>
      <vt:lpstr>Vroegsignalering</vt:lpstr>
      <vt:lpstr>Marketingcampagne</vt:lpstr>
      <vt:lpstr>Opmerkingen/vragen</vt:lpstr>
    </vt:vector>
  </TitlesOfParts>
  <Company>Regionale ICT Dienst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 Powerpoint RSD</dc:title>
  <dc:creator>Jellinka Kuik</dc:creator>
  <cp:lastModifiedBy>Elizabeth Meerkerk</cp:lastModifiedBy>
  <cp:revision>58</cp:revision>
  <cp:lastPrinted>2020-03-04T16:41:34Z</cp:lastPrinted>
  <dcterms:created xsi:type="dcterms:W3CDTF">2017-07-03T09:24:24Z</dcterms:created>
  <dcterms:modified xsi:type="dcterms:W3CDTF">2022-05-10T06:13:56Z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0x010100C20E81CF0F7BDE409A8A17608EAB4694</vt:lpwstr>
  </property>
</Properties>
</file>